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0" r:id="rId1"/>
  </p:sldMasterIdLst>
  <p:sldIdLst>
    <p:sldId id="257" r:id="rId2"/>
    <p:sldId id="258" r:id="rId3"/>
    <p:sldId id="269" r:id="rId4"/>
    <p:sldId id="268" r:id="rId5"/>
    <p:sldId id="262" r:id="rId6"/>
    <p:sldId id="261" r:id="rId7"/>
    <p:sldId id="263" r:id="rId8"/>
    <p:sldId id="264" r:id="rId9"/>
    <p:sldId id="265" r:id="rId10"/>
    <p:sldId id="266" r:id="rId11"/>
    <p:sldId id="267"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D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109" d="100"/>
          <a:sy n="109" d="100"/>
        </p:scale>
        <p:origin x="5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079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969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761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964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578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832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075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923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39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491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680145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82000"/>
              </a:schemeClr>
            </a:gs>
            <a:gs pos="63000">
              <a:schemeClr val="accent1">
                <a:lumMod val="5000"/>
                <a:lumOff val="95000"/>
              </a:schemeClr>
            </a:gs>
            <a:gs pos="74000">
              <a:schemeClr val="accent1">
                <a:lumMod val="45000"/>
                <a:lumOff val="55000"/>
              </a:schemeClr>
            </a:gs>
            <a:gs pos="82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9467"/>
            <a:ext cx="12192000" cy="2618533"/>
          </a:xfrm>
          <a:prstGeom prst="rect">
            <a:avLst/>
          </a:prstGeom>
        </p:spPr>
      </p:pic>
      <p:sp>
        <p:nvSpPr>
          <p:cNvPr id="2" name="Title 1"/>
          <p:cNvSpPr>
            <a:spLocks noGrp="1"/>
          </p:cNvSpPr>
          <p:nvPr>
            <p:ph type="title"/>
          </p:nvPr>
        </p:nvSpPr>
        <p:spPr>
          <a:xfrm>
            <a:off x="783770" y="2149246"/>
            <a:ext cx="10201275" cy="1126925"/>
          </a:xfrm>
        </p:spPr>
        <p:txBody>
          <a:bodyPr>
            <a:noAutofit/>
          </a:bodyPr>
          <a:lstStyle/>
          <a:p>
            <a:pPr algn="ctr"/>
            <a:r>
              <a:rPr lang="ro-RO" sz="2800" b="1" dirty="0">
                <a:solidFill>
                  <a:srgbClr val="0A4D82"/>
                </a:solidFill>
                <a:latin typeface="Times New Roman" panose="02020603050405020304" pitchFamily="18" charset="0"/>
                <a:cs typeface="Times New Roman" panose="02020603050405020304" pitchFamily="18" charset="0"/>
              </a:rPr>
              <a:t>Tarife de referință pentru asigurarea obligatorie de răspundere civilă auto pentru prejudicii produse terților prin accidente de vehicule și de tramvaie – iulie, 2024</a:t>
            </a:r>
          </a:p>
        </p:txBody>
      </p:sp>
      <p:sp>
        <p:nvSpPr>
          <p:cNvPr id="3" name="Subtitle 2"/>
          <p:cNvSpPr>
            <a:spLocks noGrp="1"/>
          </p:cNvSpPr>
          <p:nvPr>
            <p:ph type="body" sz="half" idx="2"/>
          </p:nvPr>
        </p:nvSpPr>
        <p:spPr>
          <a:xfrm>
            <a:off x="528635" y="4600501"/>
            <a:ext cx="10711543" cy="849086"/>
          </a:xfrm>
        </p:spPr>
        <p:txBody>
          <a:bodyPr>
            <a:normAutofit fontScale="47500" lnSpcReduction="20000"/>
          </a:bodyPr>
          <a:lstStyle/>
          <a:p>
            <a:endParaRPr lang="ro-RO" sz="1300" b="1" i="1" dirty="0">
              <a:solidFill>
                <a:schemeClr val="tx1">
                  <a:lumMod val="65000"/>
                  <a:lumOff val="35000"/>
                </a:schemeClr>
              </a:solidFill>
              <a:latin typeface="Arial" panose="020B0604020202020204" pitchFamily="34" charset="0"/>
              <a:cs typeface="Arial" panose="020B0604020202020204" pitchFamily="34" charset="0"/>
            </a:endParaRPr>
          </a:p>
          <a:p>
            <a:pPr algn="ctr"/>
            <a:r>
              <a:rPr lang="ro-RO" sz="3600" b="1" dirty="0">
                <a:solidFill>
                  <a:schemeClr val="tx1">
                    <a:lumMod val="65000"/>
                    <a:lumOff val="35000"/>
                  </a:schemeClr>
                </a:solidFill>
                <a:latin typeface="Times New Roman" panose="02020603050405020304" pitchFamily="18" charset="0"/>
                <a:cs typeface="Times New Roman" panose="02020603050405020304" pitchFamily="18" charset="0"/>
              </a:rPr>
              <a:t>Bucureşti</a:t>
            </a:r>
            <a:endParaRPr lang="en-US" sz="36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ro-RO" sz="3600" b="1" i="1" dirty="0">
                <a:solidFill>
                  <a:schemeClr val="tx1">
                    <a:lumMod val="65000"/>
                    <a:lumOff val="35000"/>
                  </a:schemeClr>
                </a:solidFill>
                <a:latin typeface="Times New Roman" panose="02020603050405020304" pitchFamily="18" charset="0"/>
                <a:cs typeface="Times New Roman" panose="02020603050405020304" pitchFamily="18" charset="0"/>
              </a:rPr>
              <a:t>23 i</a:t>
            </a:r>
            <a:r>
              <a:rPr lang="en-US" sz="3600" b="1" i="1" dirty="0">
                <a:solidFill>
                  <a:schemeClr val="tx1">
                    <a:lumMod val="65000"/>
                    <a:lumOff val="35000"/>
                  </a:schemeClr>
                </a:solidFill>
                <a:latin typeface="Times New Roman" panose="02020603050405020304" pitchFamily="18" charset="0"/>
                <a:cs typeface="Times New Roman" panose="02020603050405020304" pitchFamily="18" charset="0"/>
              </a:rPr>
              <a:t>ulie</a:t>
            </a:r>
            <a:r>
              <a:rPr lang="ro-RO" sz="3600" b="1" i="1" dirty="0">
                <a:solidFill>
                  <a:schemeClr val="tx1">
                    <a:lumMod val="65000"/>
                    <a:lumOff val="35000"/>
                  </a:schemeClr>
                </a:solidFill>
                <a:latin typeface="Times New Roman" panose="02020603050405020304" pitchFamily="18" charset="0"/>
                <a:cs typeface="Times New Roman" panose="02020603050405020304" pitchFamily="18" charset="0"/>
              </a:rPr>
              <a:t> 202</a:t>
            </a:r>
            <a:r>
              <a:rPr lang="en-US" sz="3600" b="1" i="1" dirty="0">
                <a:solidFill>
                  <a:schemeClr val="tx1">
                    <a:lumMod val="65000"/>
                    <a:lumOff val="35000"/>
                  </a:schemeClr>
                </a:solidFill>
                <a:latin typeface="Times New Roman" panose="02020603050405020304" pitchFamily="18" charset="0"/>
                <a:cs typeface="Times New Roman" panose="02020603050405020304" pitchFamily="18" charset="0"/>
              </a:rPr>
              <a:t>4</a:t>
            </a:r>
            <a:endParaRPr lang="ro-RO" sz="3600" b="1" i="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02E63AD-3E6D-453E-981D-59D5B870A757}"/>
              </a:ext>
            </a:extLst>
          </p:cNvPr>
          <p:cNvPicPr/>
          <p:nvPr/>
        </p:nvPicPr>
        <p:blipFill>
          <a:blip r:embed="rId3"/>
          <a:stretch>
            <a:fillRect/>
          </a:stretch>
        </p:blipFill>
        <p:spPr>
          <a:xfrm>
            <a:off x="528634" y="582963"/>
            <a:ext cx="2525308" cy="779062"/>
          </a:xfrm>
          <a:prstGeom prst="rect">
            <a:avLst/>
          </a:prstGeom>
        </p:spPr>
      </p:pic>
    </p:spTree>
    <p:extLst>
      <p:ext uri="{BB962C8B-B14F-4D97-AF65-F5344CB8AC3E}">
        <p14:creationId xmlns:p14="http://schemas.microsoft.com/office/powerpoint/2010/main" val="1556809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 y="518593"/>
            <a:ext cx="12191999" cy="397933"/>
          </a:xfrm>
        </p:spPr>
        <p:txBody>
          <a:bodyPr>
            <a:noAutofit/>
          </a:bodyPr>
          <a:lstStyle/>
          <a:p>
            <a:pPr algn="ctr"/>
            <a:r>
              <a:rPr lang="da-DK" sz="1200" b="1" dirty="0">
                <a:solidFill>
                  <a:schemeClr val="tx1">
                    <a:lumMod val="85000"/>
                    <a:lumOff val="15000"/>
                  </a:schemeClr>
                </a:solidFill>
                <a:latin typeface="Times New Roman" panose="02020603050405020304" pitchFamily="18" charset="0"/>
                <a:cs typeface="Times New Roman" panose="02020603050405020304" pitchFamily="18" charset="0"/>
              </a:rPr>
              <a:t>Autovehicule pentru transportul bunurilor - persoane juridice</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6CE0FDC4-D5E4-4F67-9FFB-15B74CD0C1FC}"/>
              </a:ext>
            </a:extLst>
          </p:cNvPr>
          <p:cNvSpPr txBox="1">
            <a:spLocks/>
          </p:cNvSpPr>
          <p:nvPr/>
        </p:nvSpPr>
        <p:spPr>
          <a:xfrm>
            <a:off x="-7" y="2454490"/>
            <a:ext cx="12191999" cy="3979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1200" b="1" dirty="0">
                <a:solidFill>
                  <a:schemeClr val="tx1">
                    <a:lumMod val="85000"/>
                    <a:lumOff val="15000"/>
                  </a:schemeClr>
                </a:solidFill>
                <a:latin typeface="Times New Roman" panose="02020603050405020304" pitchFamily="18" charset="0"/>
                <a:cs typeface="Times New Roman" panose="02020603050405020304" pitchFamily="18" charset="0"/>
              </a:rPr>
              <a:t>Remorci, semiremorci - persoane juridice</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606210C2-7DD4-4A48-82D0-EBA9CFC02CFF}"/>
              </a:ext>
            </a:extLst>
          </p:cNvPr>
          <p:cNvSpPr txBox="1">
            <a:spLocks/>
          </p:cNvSpPr>
          <p:nvPr/>
        </p:nvSpPr>
        <p:spPr>
          <a:xfrm>
            <a:off x="1" y="4005577"/>
            <a:ext cx="12191999" cy="3979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1200" b="1" dirty="0">
                <a:solidFill>
                  <a:schemeClr val="tx1">
                    <a:lumMod val="85000"/>
                    <a:lumOff val="15000"/>
                  </a:schemeClr>
                </a:solidFill>
                <a:latin typeface="Times New Roman" panose="02020603050405020304" pitchFamily="18" charset="0"/>
                <a:cs typeface="Times New Roman" panose="02020603050405020304" pitchFamily="18" charset="0"/>
              </a:rPr>
              <a:t>Tractoare rutiere - persoane juridice</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A3DA0AA-E330-4B36-A439-19C63977FDE0}"/>
              </a:ext>
            </a:extLst>
          </p:cNvPr>
          <p:cNvGraphicFramePr>
            <a:graphicFrameLocks noGrp="1"/>
          </p:cNvGraphicFramePr>
          <p:nvPr>
            <p:extLst>
              <p:ext uri="{D42A27DB-BD31-4B8C-83A1-F6EECF244321}">
                <p14:modId xmlns:p14="http://schemas.microsoft.com/office/powerpoint/2010/main" val="2122295418"/>
              </p:ext>
            </p:extLst>
          </p:nvPr>
        </p:nvGraphicFramePr>
        <p:xfrm>
          <a:off x="478360" y="916526"/>
          <a:ext cx="11235264" cy="1238250"/>
        </p:xfrm>
        <a:graphic>
          <a:graphicData uri="http://schemas.openxmlformats.org/drawingml/2006/table">
            <a:tbl>
              <a:tblPr>
                <a:tableStyleId>{5C22544A-7EE6-4342-B048-85BDC9FD1C3A}</a:tableStyleId>
              </a:tblPr>
              <a:tblGrid>
                <a:gridCol w="1493002">
                  <a:extLst>
                    <a:ext uri="{9D8B030D-6E8A-4147-A177-3AD203B41FA5}">
                      <a16:colId xmlns:a16="http://schemas.microsoft.com/office/drawing/2014/main" val="2045881486"/>
                    </a:ext>
                  </a:extLst>
                </a:gridCol>
                <a:gridCol w="1144916">
                  <a:extLst>
                    <a:ext uri="{9D8B030D-6E8A-4147-A177-3AD203B41FA5}">
                      <a16:colId xmlns:a16="http://schemas.microsoft.com/office/drawing/2014/main" val="2249752887"/>
                    </a:ext>
                  </a:extLst>
                </a:gridCol>
                <a:gridCol w="1560104">
                  <a:extLst>
                    <a:ext uri="{9D8B030D-6E8A-4147-A177-3AD203B41FA5}">
                      <a16:colId xmlns:a16="http://schemas.microsoft.com/office/drawing/2014/main" val="33660223"/>
                    </a:ext>
                  </a:extLst>
                </a:gridCol>
                <a:gridCol w="1929160">
                  <a:extLst>
                    <a:ext uri="{9D8B030D-6E8A-4147-A177-3AD203B41FA5}">
                      <a16:colId xmlns:a16="http://schemas.microsoft.com/office/drawing/2014/main" val="2163765910"/>
                    </a:ext>
                  </a:extLst>
                </a:gridCol>
                <a:gridCol w="1929160">
                  <a:extLst>
                    <a:ext uri="{9D8B030D-6E8A-4147-A177-3AD203B41FA5}">
                      <a16:colId xmlns:a16="http://schemas.microsoft.com/office/drawing/2014/main" val="4023429796"/>
                    </a:ext>
                  </a:extLst>
                </a:gridCol>
                <a:gridCol w="1593654">
                  <a:extLst>
                    <a:ext uri="{9D8B030D-6E8A-4147-A177-3AD203B41FA5}">
                      <a16:colId xmlns:a16="http://schemas.microsoft.com/office/drawing/2014/main" val="2776459541"/>
                    </a:ext>
                  </a:extLst>
                </a:gridCol>
                <a:gridCol w="1585268">
                  <a:extLst>
                    <a:ext uri="{9D8B030D-6E8A-4147-A177-3AD203B41FA5}">
                      <a16:colId xmlns:a16="http://schemas.microsoft.com/office/drawing/2014/main" val="1919947628"/>
                    </a:ext>
                  </a:extLst>
                </a:gridCol>
              </a:tblGrid>
              <a:tr h="152400">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Masa maximă (kg)</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200" u="none" strike="noStrike">
                          <a:effectLst/>
                          <a:latin typeface="Times New Roman" panose="02020603050405020304" pitchFamily="18" charset="0"/>
                          <a:cs typeface="Times New Roman" panose="02020603050405020304" pitchFamily="18" charset="0"/>
                        </a:rPr>
                        <a:t>Media societăților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5070350"/>
                  </a:ext>
                </a:extLst>
              </a:tr>
              <a:tr h="276225">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200" u="none" strike="noStrike">
                          <a:effectLst/>
                          <a:latin typeface="Times New Roman" panose="02020603050405020304" pitchFamily="18" charset="0"/>
                          <a:cs typeface="Times New Roman" panose="02020603050405020304" pitchFamily="18" charset="0"/>
                        </a:rPr>
                        <a:t>Tarif mediu trimestrul 1 2024</a:t>
                      </a:r>
                      <a:endParaRPr lang="pt-BR"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64666289"/>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&lt;3500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2.014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1.789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-11%</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2.163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21%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73568005"/>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3.500-15.999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3.261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3.059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-6%</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3.629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88035862"/>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16.000-20.999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 n/a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9.118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n/a</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11.985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31%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n/a</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973303226"/>
                  </a:ext>
                </a:extLst>
              </a:tr>
              <a:tr h="152400">
                <a:tc>
                  <a:txBody>
                    <a:bodyPr/>
                    <a:lstStyle/>
                    <a:p>
                      <a:pPr algn="l" fontAlgn="ctr"/>
                      <a:r>
                        <a:rPr lang="en-US" sz="1200" u="none" strike="noStrike">
                          <a:effectLst/>
                          <a:latin typeface="Times New Roman" panose="02020603050405020304" pitchFamily="18" charset="0"/>
                          <a:cs typeface="Times New Roman" panose="02020603050405020304" pitchFamily="18" charset="0"/>
                        </a:rPr>
                        <a:t>&gt;=21.000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 n/a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3.658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n/a</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7.208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97%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n/a</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45513912"/>
                  </a:ext>
                </a:extLst>
              </a:tr>
            </a:tbl>
          </a:graphicData>
        </a:graphic>
      </p:graphicFrame>
      <p:graphicFrame>
        <p:nvGraphicFramePr>
          <p:cNvPr id="9" name="Table 8">
            <a:extLst>
              <a:ext uri="{FF2B5EF4-FFF2-40B4-BE49-F238E27FC236}">
                <a16:creationId xmlns:a16="http://schemas.microsoft.com/office/drawing/2014/main" id="{8E0D89F4-4942-435F-A097-BD2CDB4B9B41}"/>
              </a:ext>
            </a:extLst>
          </p:cNvPr>
          <p:cNvGraphicFramePr>
            <a:graphicFrameLocks noGrp="1"/>
          </p:cNvGraphicFramePr>
          <p:nvPr>
            <p:extLst>
              <p:ext uri="{D42A27DB-BD31-4B8C-83A1-F6EECF244321}">
                <p14:modId xmlns:p14="http://schemas.microsoft.com/office/powerpoint/2010/main" val="2767141981"/>
              </p:ext>
            </p:extLst>
          </p:nvPr>
        </p:nvGraphicFramePr>
        <p:xfrm>
          <a:off x="478360" y="2852423"/>
          <a:ext cx="11235263" cy="853440"/>
        </p:xfrm>
        <a:graphic>
          <a:graphicData uri="http://schemas.openxmlformats.org/drawingml/2006/table">
            <a:tbl>
              <a:tblPr>
                <a:tableStyleId>{5C22544A-7EE6-4342-B048-85BDC9FD1C3A}</a:tableStyleId>
              </a:tblPr>
              <a:tblGrid>
                <a:gridCol w="1493002">
                  <a:extLst>
                    <a:ext uri="{9D8B030D-6E8A-4147-A177-3AD203B41FA5}">
                      <a16:colId xmlns:a16="http://schemas.microsoft.com/office/drawing/2014/main" val="782751397"/>
                    </a:ext>
                  </a:extLst>
                </a:gridCol>
                <a:gridCol w="1144915">
                  <a:extLst>
                    <a:ext uri="{9D8B030D-6E8A-4147-A177-3AD203B41FA5}">
                      <a16:colId xmlns:a16="http://schemas.microsoft.com/office/drawing/2014/main" val="725869880"/>
                    </a:ext>
                  </a:extLst>
                </a:gridCol>
                <a:gridCol w="1560103">
                  <a:extLst>
                    <a:ext uri="{9D8B030D-6E8A-4147-A177-3AD203B41FA5}">
                      <a16:colId xmlns:a16="http://schemas.microsoft.com/office/drawing/2014/main" val="1407265344"/>
                    </a:ext>
                  </a:extLst>
                </a:gridCol>
                <a:gridCol w="1929161">
                  <a:extLst>
                    <a:ext uri="{9D8B030D-6E8A-4147-A177-3AD203B41FA5}">
                      <a16:colId xmlns:a16="http://schemas.microsoft.com/office/drawing/2014/main" val="2286667737"/>
                    </a:ext>
                  </a:extLst>
                </a:gridCol>
                <a:gridCol w="1929161">
                  <a:extLst>
                    <a:ext uri="{9D8B030D-6E8A-4147-A177-3AD203B41FA5}">
                      <a16:colId xmlns:a16="http://schemas.microsoft.com/office/drawing/2014/main" val="206990971"/>
                    </a:ext>
                  </a:extLst>
                </a:gridCol>
                <a:gridCol w="1593654">
                  <a:extLst>
                    <a:ext uri="{9D8B030D-6E8A-4147-A177-3AD203B41FA5}">
                      <a16:colId xmlns:a16="http://schemas.microsoft.com/office/drawing/2014/main" val="1310770075"/>
                    </a:ext>
                  </a:extLst>
                </a:gridCol>
                <a:gridCol w="1585267">
                  <a:extLst>
                    <a:ext uri="{9D8B030D-6E8A-4147-A177-3AD203B41FA5}">
                      <a16:colId xmlns:a16="http://schemas.microsoft.com/office/drawing/2014/main" val="4132467024"/>
                    </a:ext>
                  </a:extLst>
                </a:gridCol>
              </a:tblGrid>
              <a:tr h="152400">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Masa maximă (kg)</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200" u="none" strike="noStrike">
                          <a:effectLst/>
                          <a:latin typeface="Times New Roman" panose="02020603050405020304" pitchFamily="18" charset="0"/>
                          <a:cs typeface="Times New Roman" panose="02020603050405020304" pitchFamily="18" charset="0"/>
                        </a:rPr>
                        <a:t>Media societăților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9261305"/>
                  </a:ext>
                </a:extLst>
              </a:tr>
              <a:tr h="276225">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200" u="none" strike="noStrike">
                          <a:effectLst/>
                          <a:latin typeface="Times New Roman" panose="02020603050405020304" pitchFamily="18" charset="0"/>
                          <a:cs typeface="Times New Roman" panose="02020603050405020304" pitchFamily="18" charset="0"/>
                        </a:rPr>
                        <a:t>Tarif mediu trimestrul 1 2024</a:t>
                      </a:r>
                      <a:endParaRPr lang="pt-BR"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68874244"/>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&lt;=3500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132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-24%</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153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53%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75888065"/>
                  </a:ext>
                </a:extLst>
              </a:tr>
              <a:tr h="152400">
                <a:tc>
                  <a:txBody>
                    <a:bodyPr/>
                    <a:lstStyle/>
                    <a:p>
                      <a:pPr algn="l" fontAlgn="ctr"/>
                      <a:r>
                        <a:rPr lang="en-US" sz="1200" u="none" strike="noStrike">
                          <a:effectLst/>
                          <a:latin typeface="Times New Roman" panose="02020603050405020304" pitchFamily="18" charset="0"/>
                          <a:cs typeface="Times New Roman" panose="02020603050405020304" pitchFamily="18" charset="0"/>
                        </a:rPr>
                        <a:t>&gt;3500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471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399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-15%</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542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36%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15%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9822885"/>
                  </a:ext>
                </a:extLst>
              </a:tr>
            </a:tbl>
          </a:graphicData>
        </a:graphic>
      </p:graphicFrame>
      <p:graphicFrame>
        <p:nvGraphicFramePr>
          <p:cNvPr id="10" name="Table 9">
            <a:extLst>
              <a:ext uri="{FF2B5EF4-FFF2-40B4-BE49-F238E27FC236}">
                <a16:creationId xmlns:a16="http://schemas.microsoft.com/office/drawing/2014/main" id="{40D2A7F1-A870-4CC0-94C8-E436C3FED8B5}"/>
              </a:ext>
            </a:extLst>
          </p:cNvPr>
          <p:cNvGraphicFramePr>
            <a:graphicFrameLocks noGrp="1"/>
          </p:cNvGraphicFramePr>
          <p:nvPr>
            <p:extLst>
              <p:ext uri="{D42A27DB-BD31-4B8C-83A1-F6EECF244321}">
                <p14:modId xmlns:p14="http://schemas.microsoft.com/office/powerpoint/2010/main" val="1820303006"/>
              </p:ext>
            </p:extLst>
          </p:nvPr>
        </p:nvGraphicFramePr>
        <p:xfrm>
          <a:off x="478361" y="4403510"/>
          <a:ext cx="11235261" cy="853440"/>
        </p:xfrm>
        <a:graphic>
          <a:graphicData uri="http://schemas.openxmlformats.org/drawingml/2006/table">
            <a:tbl>
              <a:tblPr>
                <a:tableStyleId>{5C22544A-7EE6-4342-B048-85BDC9FD1C3A}</a:tableStyleId>
              </a:tblPr>
              <a:tblGrid>
                <a:gridCol w="1493002">
                  <a:extLst>
                    <a:ext uri="{9D8B030D-6E8A-4147-A177-3AD203B41FA5}">
                      <a16:colId xmlns:a16="http://schemas.microsoft.com/office/drawing/2014/main" val="3193534638"/>
                    </a:ext>
                  </a:extLst>
                </a:gridCol>
                <a:gridCol w="1144915">
                  <a:extLst>
                    <a:ext uri="{9D8B030D-6E8A-4147-A177-3AD203B41FA5}">
                      <a16:colId xmlns:a16="http://schemas.microsoft.com/office/drawing/2014/main" val="1418524951"/>
                    </a:ext>
                  </a:extLst>
                </a:gridCol>
                <a:gridCol w="1560103">
                  <a:extLst>
                    <a:ext uri="{9D8B030D-6E8A-4147-A177-3AD203B41FA5}">
                      <a16:colId xmlns:a16="http://schemas.microsoft.com/office/drawing/2014/main" val="2803280436"/>
                    </a:ext>
                  </a:extLst>
                </a:gridCol>
                <a:gridCol w="1929160">
                  <a:extLst>
                    <a:ext uri="{9D8B030D-6E8A-4147-A177-3AD203B41FA5}">
                      <a16:colId xmlns:a16="http://schemas.microsoft.com/office/drawing/2014/main" val="3205456330"/>
                    </a:ext>
                  </a:extLst>
                </a:gridCol>
                <a:gridCol w="1929160">
                  <a:extLst>
                    <a:ext uri="{9D8B030D-6E8A-4147-A177-3AD203B41FA5}">
                      <a16:colId xmlns:a16="http://schemas.microsoft.com/office/drawing/2014/main" val="1477517252"/>
                    </a:ext>
                  </a:extLst>
                </a:gridCol>
                <a:gridCol w="1593654">
                  <a:extLst>
                    <a:ext uri="{9D8B030D-6E8A-4147-A177-3AD203B41FA5}">
                      <a16:colId xmlns:a16="http://schemas.microsoft.com/office/drawing/2014/main" val="4179367055"/>
                    </a:ext>
                  </a:extLst>
                </a:gridCol>
                <a:gridCol w="1585267">
                  <a:extLst>
                    <a:ext uri="{9D8B030D-6E8A-4147-A177-3AD203B41FA5}">
                      <a16:colId xmlns:a16="http://schemas.microsoft.com/office/drawing/2014/main" val="2232960495"/>
                    </a:ext>
                  </a:extLst>
                </a:gridCol>
              </a:tblGrid>
              <a:tr h="152400">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Putere (CP)</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200" u="none" strike="noStrike">
                          <a:effectLst/>
                          <a:latin typeface="Times New Roman" panose="02020603050405020304" pitchFamily="18" charset="0"/>
                          <a:cs typeface="Times New Roman" panose="02020603050405020304" pitchFamily="18" charset="0"/>
                        </a:rPr>
                        <a:t>Media societăților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6891910"/>
                  </a:ext>
                </a:extLst>
              </a:tr>
              <a:tr h="276225">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200" u="none" strike="noStrike">
                          <a:effectLst/>
                          <a:latin typeface="Times New Roman" panose="02020603050405020304" pitchFamily="18" charset="0"/>
                          <a:cs typeface="Times New Roman" panose="02020603050405020304" pitchFamily="18" charset="0"/>
                        </a:rPr>
                        <a:t>Tarif mediu trimestrul 1 2024</a:t>
                      </a:r>
                      <a:endParaRPr lang="pt-BR"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5780753"/>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&lt;=45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406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327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-19%</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394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21%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64326234"/>
                  </a:ext>
                </a:extLst>
              </a:tr>
              <a:tr h="152400">
                <a:tc>
                  <a:txBody>
                    <a:bodyPr/>
                    <a:lstStyle/>
                    <a:p>
                      <a:pPr algn="l" fontAlgn="ctr"/>
                      <a:r>
                        <a:rPr lang="en-US" sz="1200" u="none" strike="noStrike">
                          <a:effectLst/>
                          <a:latin typeface="Times New Roman" panose="02020603050405020304" pitchFamily="18" charset="0"/>
                          <a:cs typeface="Times New Roman" panose="02020603050405020304" pitchFamily="18" charset="0"/>
                        </a:rPr>
                        <a:t>&gt;45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435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356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-18%</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600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69%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38%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93675491"/>
                  </a:ext>
                </a:extLst>
              </a:tr>
            </a:tbl>
          </a:graphicData>
        </a:graphic>
      </p:graphicFrame>
    </p:spTree>
    <p:extLst>
      <p:ext uri="{BB962C8B-B14F-4D97-AF65-F5344CB8AC3E}">
        <p14:creationId xmlns:p14="http://schemas.microsoft.com/office/powerpoint/2010/main" val="151995254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 y="518593"/>
            <a:ext cx="12191999" cy="397933"/>
          </a:xfrm>
        </p:spPr>
        <p:txBody>
          <a:bodyPr>
            <a:noAutofit/>
          </a:bodyPr>
          <a:lstStyle/>
          <a:p>
            <a:pPr algn="ctr"/>
            <a:r>
              <a:rPr lang="pt-BR" sz="1200" b="1" dirty="0">
                <a:solidFill>
                  <a:schemeClr val="tx1">
                    <a:lumMod val="85000"/>
                    <a:lumOff val="15000"/>
                  </a:schemeClr>
                </a:solidFill>
                <a:latin typeface="Times New Roman" panose="02020603050405020304" pitchFamily="18" charset="0"/>
                <a:cs typeface="Times New Roman" panose="02020603050405020304" pitchFamily="18" charset="0"/>
              </a:rPr>
              <a:t>Motociclete, mopede, motociclete electrice hibride și ATV-uri, cu sau fără ataș - persoane juridice</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6CE0FDC4-D5E4-4F67-9FFB-15B74CD0C1FC}"/>
              </a:ext>
            </a:extLst>
          </p:cNvPr>
          <p:cNvSpPr txBox="1">
            <a:spLocks/>
          </p:cNvSpPr>
          <p:nvPr/>
        </p:nvSpPr>
        <p:spPr>
          <a:xfrm>
            <a:off x="1" y="2167899"/>
            <a:ext cx="12191999" cy="3979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1200" b="1" dirty="0">
                <a:solidFill>
                  <a:schemeClr val="tx1">
                    <a:lumMod val="85000"/>
                    <a:lumOff val="15000"/>
                  </a:schemeClr>
                </a:solidFill>
                <a:latin typeface="Times New Roman" panose="02020603050405020304" pitchFamily="18" charset="0"/>
                <a:cs typeface="Times New Roman" panose="02020603050405020304" pitchFamily="18" charset="0"/>
              </a:rPr>
              <a:t>Alte vehicule- persoane juridice</a:t>
            </a:r>
          </a:p>
        </p:txBody>
      </p:sp>
      <p:sp>
        <p:nvSpPr>
          <p:cNvPr id="7" name="Title 1">
            <a:extLst>
              <a:ext uri="{FF2B5EF4-FFF2-40B4-BE49-F238E27FC236}">
                <a16:creationId xmlns:a16="http://schemas.microsoft.com/office/drawing/2014/main" id="{606210C2-7DD4-4A48-82D0-EBA9CFC02CFF}"/>
              </a:ext>
            </a:extLst>
          </p:cNvPr>
          <p:cNvSpPr txBox="1">
            <a:spLocks/>
          </p:cNvSpPr>
          <p:nvPr/>
        </p:nvSpPr>
        <p:spPr>
          <a:xfrm>
            <a:off x="-14" y="3817205"/>
            <a:ext cx="12191999" cy="3979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1200" b="1" dirty="0">
                <a:solidFill>
                  <a:schemeClr val="tx1">
                    <a:lumMod val="85000"/>
                    <a:lumOff val="15000"/>
                  </a:schemeClr>
                </a:solidFill>
                <a:latin typeface="Times New Roman" panose="02020603050405020304" pitchFamily="18" charset="0"/>
                <a:cs typeface="Times New Roman" panose="02020603050405020304" pitchFamily="18" charset="0"/>
              </a:rPr>
              <a:t>Autovehicule destinate transportului de călători cu peste 9 locuri - persoane fizice și persoane juridice</a:t>
            </a:r>
          </a:p>
        </p:txBody>
      </p:sp>
      <p:graphicFrame>
        <p:nvGraphicFramePr>
          <p:cNvPr id="4" name="Table 3">
            <a:extLst>
              <a:ext uri="{FF2B5EF4-FFF2-40B4-BE49-F238E27FC236}">
                <a16:creationId xmlns:a16="http://schemas.microsoft.com/office/drawing/2014/main" id="{14F0F208-3BE2-4FD4-833D-A0DAF44D245E}"/>
              </a:ext>
            </a:extLst>
          </p:cNvPr>
          <p:cNvGraphicFramePr>
            <a:graphicFrameLocks noGrp="1"/>
          </p:cNvGraphicFramePr>
          <p:nvPr>
            <p:extLst>
              <p:ext uri="{D42A27DB-BD31-4B8C-83A1-F6EECF244321}">
                <p14:modId xmlns:p14="http://schemas.microsoft.com/office/powerpoint/2010/main" val="1418040607"/>
              </p:ext>
            </p:extLst>
          </p:nvPr>
        </p:nvGraphicFramePr>
        <p:xfrm>
          <a:off x="478360" y="916526"/>
          <a:ext cx="11235261" cy="853440"/>
        </p:xfrm>
        <a:graphic>
          <a:graphicData uri="http://schemas.openxmlformats.org/drawingml/2006/table">
            <a:tbl>
              <a:tblPr>
                <a:tableStyleId>{5C22544A-7EE6-4342-B048-85BDC9FD1C3A}</a:tableStyleId>
              </a:tblPr>
              <a:tblGrid>
                <a:gridCol w="1493002">
                  <a:extLst>
                    <a:ext uri="{9D8B030D-6E8A-4147-A177-3AD203B41FA5}">
                      <a16:colId xmlns:a16="http://schemas.microsoft.com/office/drawing/2014/main" val="4114842793"/>
                    </a:ext>
                  </a:extLst>
                </a:gridCol>
                <a:gridCol w="1144915">
                  <a:extLst>
                    <a:ext uri="{9D8B030D-6E8A-4147-A177-3AD203B41FA5}">
                      <a16:colId xmlns:a16="http://schemas.microsoft.com/office/drawing/2014/main" val="3474592344"/>
                    </a:ext>
                  </a:extLst>
                </a:gridCol>
                <a:gridCol w="1560103">
                  <a:extLst>
                    <a:ext uri="{9D8B030D-6E8A-4147-A177-3AD203B41FA5}">
                      <a16:colId xmlns:a16="http://schemas.microsoft.com/office/drawing/2014/main" val="2300008184"/>
                    </a:ext>
                  </a:extLst>
                </a:gridCol>
                <a:gridCol w="1929160">
                  <a:extLst>
                    <a:ext uri="{9D8B030D-6E8A-4147-A177-3AD203B41FA5}">
                      <a16:colId xmlns:a16="http://schemas.microsoft.com/office/drawing/2014/main" val="2353994090"/>
                    </a:ext>
                  </a:extLst>
                </a:gridCol>
                <a:gridCol w="1929160">
                  <a:extLst>
                    <a:ext uri="{9D8B030D-6E8A-4147-A177-3AD203B41FA5}">
                      <a16:colId xmlns:a16="http://schemas.microsoft.com/office/drawing/2014/main" val="601627421"/>
                    </a:ext>
                  </a:extLst>
                </a:gridCol>
                <a:gridCol w="1593654">
                  <a:extLst>
                    <a:ext uri="{9D8B030D-6E8A-4147-A177-3AD203B41FA5}">
                      <a16:colId xmlns:a16="http://schemas.microsoft.com/office/drawing/2014/main" val="2916295495"/>
                    </a:ext>
                  </a:extLst>
                </a:gridCol>
                <a:gridCol w="1585267">
                  <a:extLst>
                    <a:ext uri="{9D8B030D-6E8A-4147-A177-3AD203B41FA5}">
                      <a16:colId xmlns:a16="http://schemas.microsoft.com/office/drawing/2014/main" val="3343400381"/>
                    </a:ext>
                  </a:extLst>
                </a:gridCol>
              </a:tblGrid>
              <a:tr h="152400">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Capacitate cilindrică (cmc)</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200" u="none" strike="noStrike">
                          <a:effectLst/>
                          <a:latin typeface="Times New Roman" panose="02020603050405020304" pitchFamily="18" charset="0"/>
                          <a:cs typeface="Times New Roman" panose="02020603050405020304" pitchFamily="18" charset="0"/>
                        </a:rPr>
                        <a:t>Media societăților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60519"/>
                  </a:ext>
                </a:extLst>
              </a:tr>
              <a:tr h="276225">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200" u="none" strike="noStrike">
                          <a:effectLst/>
                          <a:latin typeface="Times New Roman" panose="02020603050405020304" pitchFamily="18" charset="0"/>
                          <a:cs typeface="Times New Roman" panose="02020603050405020304" pitchFamily="18" charset="0"/>
                        </a:rPr>
                        <a:t>Tarif mediu trimestrul 1 2024</a:t>
                      </a:r>
                      <a:endParaRPr lang="pt-BR"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48146376"/>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&lt;=50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894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1.024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15%</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563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-45%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-37%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85185583"/>
                  </a:ext>
                </a:extLst>
              </a:tr>
              <a:tr h="152400">
                <a:tc>
                  <a:txBody>
                    <a:bodyPr/>
                    <a:lstStyle/>
                    <a:p>
                      <a:pPr algn="l" fontAlgn="ctr"/>
                      <a:r>
                        <a:rPr lang="en-US" sz="1200" u="none" strike="noStrike">
                          <a:effectLst/>
                          <a:latin typeface="Times New Roman" panose="02020603050405020304" pitchFamily="18" charset="0"/>
                          <a:cs typeface="Times New Roman" panose="02020603050405020304" pitchFamily="18" charset="0"/>
                        </a:rPr>
                        <a:t>&gt;50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389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399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3%</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459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18%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69344059"/>
                  </a:ext>
                </a:extLst>
              </a:tr>
            </a:tbl>
          </a:graphicData>
        </a:graphic>
      </p:graphicFrame>
      <p:graphicFrame>
        <p:nvGraphicFramePr>
          <p:cNvPr id="6" name="Table 5">
            <a:extLst>
              <a:ext uri="{FF2B5EF4-FFF2-40B4-BE49-F238E27FC236}">
                <a16:creationId xmlns:a16="http://schemas.microsoft.com/office/drawing/2014/main" id="{C81E34BE-1992-4AF8-87E9-6B1B2DDE8120}"/>
              </a:ext>
            </a:extLst>
          </p:cNvPr>
          <p:cNvGraphicFramePr>
            <a:graphicFrameLocks noGrp="1"/>
          </p:cNvGraphicFramePr>
          <p:nvPr>
            <p:extLst>
              <p:ext uri="{D42A27DB-BD31-4B8C-83A1-F6EECF244321}">
                <p14:modId xmlns:p14="http://schemas.microsoft.com/office/powerpoint/2010/main" val="4083187750"/>
              </p:ext>
            </p:extLst>
          </p:nvPr>
        </p:nvGraphicFramePr>
        <p:xfrm>
          <a:off x="478361" y="2565832"/>
          <a:ext cx="11235260" cy="661035"/>
        </p:xfrm>
        <a:graphic>
          <a:graphicData uri="http://schemas.openxmlformats.org/drawingml/2006/table">
            <a:tbl>
              <a:tblPr>
                <a:tableStyleId>{5C22544A-7EE6-4342-B048-85BDC9FD1C3A}</a:tableStyleId>
              </a:tblPr>
              <a:tblGrid>
                <a:gridCol w="1493002">
                  <a:extLst>
                    <a:ext uri="{9D8B030D-6E8A-4147-A177-3AD203B41FA5}">
                      <a16:colId xmlns:a16="http://schemas.microsoft.com/office/drawing/2014/main" val="1399767317"/>
                    </a:ext>
                  </a:extLst>
                </a:gridCol>
                <a:gridCol w="1144915">
                  <a:extLst>
                    <a:ext uri="{9D8B030D-6E8A-4147-A177-3AD203B41FA5}">
                      <a16:colId xmlns:a16="http://schemas.microsoft.com/office/drawing/2014/main" val="1416154896"/>
                    </a:ext>
                  </a:extLst>
                </a:gridCol>
                <a:gridCol w="1560103">
                  <a:extLst>
                    <a:ext uri="{9D8B030D-6E8A-4147-A177-3AD203B41FA5}">
                      <a16:colId xmlns:a16="http://schemas.microsoft.com/office/drawing/2014/main" val="1172728407"/>
                    </a:ext>
                  </a:extLst>
                </a:gridCol>
                <a:gridCol w="1929160">
                  <a:extLst>
                    <a:ext uri="{9D8B030D-6E8A-4147-A177-3AD203B41FA5}">
                      <a16:colId xmlns:a16="http://schemas.microsoft.com/office/drawing/2014/main" val="3430218382"/>
                    </a:ext>
                  </a:extLst>
                </a:gridCol>
                <a:gridCol w="1929160">
                  <a:extLst>
                    <a:ext uri="{9D8B030D-6E8A-4147-A177-3AD203B41FA5}">
                      <a16:colId xmlns:a16="http://schemas.microsoft.com/office/drawing/2014/main" val="89676971"/>
                    </a:ext>
                  </a:extLst>
                </a:gridCol>
                <a:gridCol w="1593654">
                  <a:extLst>
                    <a:ext uri="{9D8B030D-6E8A-4147-A177-3AD203B41FA5}">
                      <a16:colId xmlns:a16="http://schemas.microsoft.com/office/drawing/2014/main" val="3919065157"/>
                    </a:ext>
                  </a:extLst>
                </a:gridCol>
                <a:gridCol w="1585266">
                  <a:extLst>
                    <a:ext uri="{9D8B030D-6E8A-4147-A177-3AD203B41FA5}">
                      <a16:colId xmlns:a16="http://schemas.microsoft.com/office/drawing/2014/main" val="1848103121"/>
                    </a:ext>
                  </a:extLst>
                </a:gridCol>
              </a:tblGrid>
              <a:tr h="152400">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Categorie</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200" u="none" strike="noStrike">
                          <a:effectLst/>
                          <a:latin typeface="Times New Roman" panose="02020603050405020304" pitchFamily="18" charset="0"/>
                          <a:cs typeface="Times New Roman" panose="02020603050405020304" pitchFamily="18" charset="0"/>
                        </a:rPr>
                        <a:t>Media societăților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8126083"/>
                  </a:ext>
                </a:extLst>
              </a:tr>
              <a:tr h="276225">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200" u="none" strike="noStrike">
                          <a:effectLst/>
                          <a:latin typeface="Times New Roman" panose="02020603050405020304" pitchFamily="18" charset="0"/>
                          <a:cs typeface="Times New Roman" panose="02020603050405020304" pitchFamily="18" charset="0"/>
                        </a:rPr>
                        <a:t>Tarif mediu trimestrul 1 2024</a:t>
                      </a:r>
                      <a:endParaRPr lang="pt-BR"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65846077"/>
                  </a:ext>
                </a:extLst>
              </a:tr>
              <a:tr h="152400">
                <a:tc>
                  <a:txBody>
                    <a:bodyPr/>
                    <a:lstStyle/>
                    <a:p>
                      <a:pPr algn="l" fontAlgn="ctr"/>
                      <a:r>
                        <a:rPr lang="en-US" sz="1200" u="none" strike="noStrike">
                          <a:effectLst/>
                          <a:latin typeface="Times New Roman" panose="02020603050405020304" pitchFamily="18" charset="0"/>
                          <a:cs typeface="Times New Roman" panose="02020603050405020304" pitchFamily="18" charset="0"/>
                        </a:rPr>
                        <a:t>Alte vehicule</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1.119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1.236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10%</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2.054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66%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84%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42235914"/>
                  </a:ext>
                </a:extLst>
              </a:tr>
            </a:tbl>
          </a:graphicData>
        </a:graphic>
      </p:graphicFrame>
      <p:graphicFrame>
        <p:nvGraphicFramePr>
          <p:cNvPr id="8" name="Table 7">
            <a:extLst>
              <a:ext uri="{FF2B5EF4-FFF2-40B4-BE49-F238E27FC236}">
                <a16:creationId xmlns:a16="http://schemas.microsoft.com/office/drawing/2014/main" id="{08789A54-6641-4E43-BF9A-CFD583F0B52D}"/>
              </a:ext>
            </a:extLst>
          </p:cNvPr>
          <p:cNvGraphicFramePr>
            <a:graphicFrameLocks noGrp="1"/>
          </p:cNvGraphicFramePr>
          <p:nvPr>
            <p:extLst>
              <p:ext uri="{D42A27DB-BD31-4B8C-83A1-F6EECF244321}">
                <p14:modId xmlns:p14="http://schemas.microsoft.com/office/powerpoint/2010/main" val="131526851"/>
              </p:ext>
            </p:extLst>
          </p:nvPr>
        </p:nvGraphicFramePr>
        <p:xfrm>
          <a:off x="478359" y="4215138"/>
          <a:ext cx="11235259" cy="1045845"/>
        </p:xfrm>
        <a:graphic>
          <a:graphicData uri="http://schemas.openxmlformats.org/drawingml/2006/table">
            <a:tbl>
              <a:tblPr>
                <a:tableStyleId>{5C22544A-7EE6-4342-B048-85BDC9FD1C3A}</a:tableStyleId>
              </a:tblPr>
              <a:tblGrid>
                <a:gridCol w="1493001">
                  <a:extLst>
                    <a:ext uri="{9D8B030D-6E8A-4147-A177-3AD203B41FA5}">
                      <a16:colId xmlns:a16="http://schemas.microsoft.com/office/drawing/2014/main" val="1938076332"/>
                    </a:ext>
                  </a:extLst>
                </a:gridCol>
                <a:gridCol w="1144914">
                  <a:extLst>
                    <a:ext uri="{9D8B030D-6E8A-4147-A177-3AD203B41FA5}">
                      <a16:colId xmlns:a16="http://schemas.microsoft.com/office/drawing/2014/main" val="715474372"/>
                    </a:ext>
                  </a:extLst>
                </a:gridCol>
                <a:gridCol w="1560104">
                  <a:extLst>
                    <a:ext uri="{9D8B030D-6E8A-4147-A177-3AD203B41FA5}">
                      <a16:colId xmlns:a16="http://schemas.microsoft.com/office/drawing/2014/main" val="4254308644"/>
                    </a:ext>
                  </a:extLst>
                </a:gridCol>
                <a:gridCol w="1929160">
                  <a:extLst>
                    <a:ext uri="{9D8B030D-6E8A-4147-A177-3AD203B41FA5}">
                      <a16:colId xmlns:a16="http://schemas.microsoft.com/office/drawing/2014/main" val="3936152892"/>
                    </a:ext>
                  </a:extLst>
                </a:gridCol>
                <a:gridCol w="1929160">
                  <a:extLst>
                    <a:ext uri="{9D8B030D-6E8A-4147-A177-3AD203B41FA5}">
                      <a16:colId xmlns:a16="http://schemas.microsoft.com/office/drawing/2014/main" val="4170634578"/>
                    </a:ext>
                  </a:extLst>
                </a:gridCol>
                <a:gridCol w="1593654">
                  <a:extLst>
                    <a:ext uri="{9D8B030D-6E8A-4147-A177-3AD203B41FA5}">
                      <a16:colId xmlns:a16="http://schemas.microsoft.com/office/drawing/2014/main" val="1721738906"/>
                    </a:ext>
                  </a:extLst>
                </a:gridCol>
                <a:gridCol w="1585266">
                  <a:extLst>
                    <a:ext uri="{9D8B030D-6E8A-4147-A177-3AD203B41FA5}">
                      <a16:colId xmlns:a16="http://schemas.microsoft.com/office/drawing/2014/main" val="1604900685"/>
                    </a:ext>
                  </a:extLst>
                </a:gridCol>
              </a:tblGrid>
              <a:tr h="152400">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Număr locuri</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200" u="none" strike="noStrike">
                          <a:effectLst/>
                          <a:latin typeface="Times New Roman" panose="02020603050405020304" pitchFamily="18" charset="0"/>
                          <a:cs typeface="Times New Roman" panose="02020603050405020304" pitchFamily="18" charset="0"/>
                        </a:rPr>
                        <a:t>Media societăților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9773648"/>
                  </a:ext>
                </a:extLst>
              </a:tr>
              <a:tr h="276225">
                <a:tc vMerge="1">
                  <a:txBody>
                    <a:bodyPr/>
                    <a:lstStyle/>
                    <a:p>
                      <a:endParaRPr lang="en-US"/>
                    </a:p>
                  </a:txBody>
                  <a:tcPr/>
                </a:tc>
                <a:tc vMerge="1">
                  <a:txBody>
                    <a:bodyPr/>
                    <a:lstStyle/>
                    <a:p>
                      <a:endParaRPr lang="en-US"/>
                    </a:p>
                  </a:txBody>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Tarif </a:t>
                      </a:r>
                      <a:r>
                        <a:rPr lang="en-US" sz="1200" u="none" strike="noStrike" dirty="0" err="1">
                          <a:effectLst/>
                          <a:latin typeface="Times New Roman" panose="02020603050405020304" pitchFamily="18" charset="0"/>
                          <a:cs typeface="Times New Roman" panose="02020603050405020304" pitchFamily="18" charset="0"/>
                        </a:rPr>
                        <a:t>nou</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200" u="none" strike="noStrike">
                          <a:effectLst/>
                          <a:latin typeface="Times New Roman" panose="02020603050405020304" pitchFamily="18" charset="0"/>
                          <a:cs typeface="Times New Roman" panose="02020603050405020304" pitchFamily="18" charset="0"/>
                        </a:rPr>
                        <a:t>Tarif mediu trimestrul 1 2024</a:t>
                      </a:r>
                      <a:endParaRPr lang="pt-BR"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572720261"/>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&lt;=40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2.533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b"/>
                      <a:r>
                        <a:rPr lang="en-US" sz="1200" u="none" strike="noStrike">
                          <a:effectLst/>
                          <a:latin typeface="Times New Roman" panose="02020603050405020304" pitchFamily="18" charset="0"/>
                          <a:cs typeface="Times New Roman" panose="02020603050405020304" pitchFamily="18" charset="0"/>
                        </a:rPr>
                        <a:t>                    2.449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-3%</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3.881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58%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53%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03374845"/>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&gt;40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6.610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b"/>
                      <a:r>
                        <a:rPr lang="en-US" sz="1200" u="none" strike="noStrike">
                          <a:effectLst/>
                          <a:latin typeface="Times New Roman" panose="02020603050405020304" pitchFamily="18" charset="0"/>
                          <a:cs typeface="Times New Roman" panose="02020603050405020304" pitchFamily="18" charset="0"/>
                        </a:rPr>
                        <a:t>                    6.686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6.652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62637210"/>
                  </a:ext>
                </a:extLst>
              </a:tr>
              <a:tr h="152400">
                <a:tc>
                  <a:txBody>
                    <a:bodyPr/>
                    <a:lstStyle/>
                    <a:p>
                      <a:pPr algn="l" fontAlgn="ctr"/>
                      <a:r>
                        <a:rPr lang="en-US" sz="1200" u="none" strike="noStrike">
                          <a:effectLst/>
                          <a:latin typeface="Times New Roman" panose="02020603050405020304" pitchFamily="18" charset="0"/>
                          <a:cs typeface="Times New Roman" panose="02020603050405020304" pitchFamily="18" charset="0"/>
                        </a:rPr>
                        <a:t>Tramvaie/ Troleibuze</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5.527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b"/>
                      <a:r>
                        <a:rPr lang="en-US" sz="1200" u="none" strike="noStrike">
                          <a:effectLst/>
                          <a:latin typeface="Times New Roman" panose="02020603050405020304" pitchFamily="18" charset="0"/>
                          <a:cs typeface="Times New Roman" panose="02020603050405020304" pitchFamily="18" charset="0"/>
                        </a:rPr>
                        <a:t>                    5.621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2%</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3.973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-29%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-28%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64872590"/>
                  </a:ext>
                </a:extLst>
              </a:tr>
            </a:tbl>
          </a:graphicData>
        </a:graphic>
      </p:graphicFrame>
    </p:spTree>
    <p:extLst>
      <p:ext uri="{BB962C8B-B14F-4D97-AF65-F5344CB8AC3E}">
        <p14:creationId xmlns:p14="http://schemas.microsoft.com/office/powerpoint/2010/main" val="315869057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343"/>
            <a:ext cx="12191999" cy="814504"/>
          </a:xfrm>
        </p:spPr>
        <p:txBody>
          <a:bodyPr>
            <a:noAutofit/>
          </a:bodyPr>
          <a:lstStyle/>
          <a:p>
            <a:pPr algn="ctr"/>
            <a:r>
              <a:rPr lang="da-DK" b="1" dirty="0">
                <a:solidFill>
                  <a:schemeClr val="tx1">
                    <a:lumMod val="85000"/>
                    <a:lumOff val="15000"/>
                  </a:schemeClr>
                </a:solidFill>
                <a:latin typeface="Times New Roman" panose="02020603050405020304" pitchFamily="18" charset="0"/>
                <a:cs typeface="Times New Roman" panose="02020603050405020304" pitchFamily="18" charset="0"/>
              </a:rPr>
              <a:t>Utilizare</a:t>
            </a:r>
            <a:endParaRPr lang="ro-RO"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2412" y="1357117"/>
            <a:ext cx="11022676" cy="4240091"/>
          </a:xfrm>
        </p:spPr>
        <p:txBody>
          <a:bodyPr>
            <a:normAutofit/>
          </a:bodyPr>
          <a:lstStyle/>
          <a:p>
            <a:endParaRPr lang="ro-RO" sz="43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sz="4300" dirty="0">
              <a:solidFill>
                <a:schemeClr val="tx1">
                  <a:lumMod val="65000"/>
                  <a:lumOff val="35000"/>
                </a:schemeClr>
              </a:solidFill>
              <a:latin typeface="Calibri "/>
              <a:cs typeface="Arial" panose="020B0604020202020204" pitchFamily="34" charset="0"/>
            </a:endParaRPr>
          </a:p>
          <a:p>
            <a:endParaRPr lang="en-US" sz="4300" dirty="0">
              <a:solidFill>
                <a:schemeClr val="tx1">
                  <a:lumMod val="65000"/>
                  <a:lumOff val="35000"/>
                </a:schemeClr>
              </a:solidFill>
              <a:latin typeface="Calibri "/>
              <a:cs typeface="Arial" panose="020B0604020202020204" pitchFamily="34" charset="0"/>
            </a:endParaRPr>
          </a:p>
          <a:p>
            <a:endParaRPr lang="ro-RO" sz="4300" dirty="0">
              <a:solidFill>
                <a:schemeClr val="tx1">
                  <a:lumMod val="65000"/>
                  <a:lumOff val="35000"/>
                </a:schemeClr>
              </a:solidFill>
              <a:latin typeface="Calibri "/>
              <a:cs typeface="Arial" panose="020B0604020202020204" pitchFamily="34" charset="0"/>
            </a:endParaRPr>
          </a:p>
          <a:p>
            <a:endParaRPr lang="ro-RO" dirty="0">
              <a:solidFill>
                <a:schemeClr val="tx1">
                  <a:lumMod val="65000"/>
                  <a:lumOff val="35000"/>
                </a:schemeClr>
              </a:solidFill>
              <a:latin typeface="Calibri "/>
            </a:endParaRPr>
          </a:p>
        </p:txBody>
      </p:sp>
      <p:sp>
        <p:nvSpPr>
          <p:cNvPr id="4" name="Rectangle 3">
            <a:extLst>
              <a:ext uri="{FF2B5EF4-FFF2-40B4-BE49-F238E27FC236}">
                <a16:creationId xmlns:a16="http://schemas.microsoft.com/office/drawing/2014/main" id="{DD8ECA6C-A2B1-4074-BB1F-B9475D5938B1}"/>
              </a:ext>
            </a:extLst>
          </p:cNvPr>
          <p:cNvSpPr/>
          <p:nvPr/>
        </p:nvSpPr>
        <p:spPr>
          <a:xfrm>
            <a:off x="1183341" y="1331946"/>
            <a:ext cx="10496247" cy="3560526"/>
          </a:xfrm>
          <a:prstGeom prst="rect">
            <a:avLst/>
          </a:prstGeom>
        </p:spPr>
        <p:txBody>
          <a:bodyPr wrap="square">
            <a:spAutoFit/>
          </a:bodyPr>
          <a:lstStyle/>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ro-RO" dirty="0">
                <a:latin typeface="Times New Roman" panose="02020603050405020304" pitchFamily="18" charset="0"/>
                <a:ea typeface="Calibri" panose="020F0502020204030204" pitchFamily="34" charset="0"/>
                <a:cs typeface="Times New Roman" panose="02020603050405020304" pitchFamily="18" charset="0"/>
              </a:rPr>
              <a:t>Tariful de referință este definit  la art. 2, punctul 24 din </a:t>
            </a:r>
            <a:r>
              <a:rPr lang="ro-RO" i="1" dirty="0">
                <a:latin typeface="Times New Roman" panose="02020603050405020304" pitchFamily="18" charset="0"/>
                <a:ea typeface="Calibri" panose="020F0502020204030204" pitchFamily="34" charset="0"/>
                <a:cs typeface="Times New Roman" panose="02020603050405020304" pitchFamily="18" charset="0"/>
              </a:rPr>
              <a:t>Legea nr. 132/2017 privind asigurarea obligatorie de răspundere civilă auto pentru prejudicii produse terților prin accidente de vehicule și tramvaie</a:t>
            </a:r>
            <a:r>
              <a:rPr lang="ro-RO" dirty="0">
                <a:latin typeface="Times New Roman" panose="02020603050405020304" pitchFamily="18" charset="0"/>
                <a:ea typeface="Calibri" panose="020F0502020204030204" pitchFamily="34" charset="0"/>
                <a:cs typeface="Times New Roman" panose="02020603050405020304" pitchFamily="18" charset="0"/>
              </a:rPr>
              <a:t> ca prima de asigurare cu caracter orientativ determinată pe baza datelor statistice de la nivelul pieței de asigurări RCA.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ro-RO" dirty="0">
                <a:latin typeface="Times New Roman" panose="02020603050405020304" pitchFamily="18" charset="0"/>
                <a:ea typeface="Calibri" panose="020F0502020204030204" pitchFamily="34" charset="0"/>
                <a:cs typeface="Times New Roman" panose="02020603050405020304" pitchFamily="18" charset="0"/>
              </a:rPr>
              <a:t>Acest lucru înseamnă că asigurătorii nu au obligația să practice tarife egale sau similare acestora.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ro-RO" dirty="0">
                <a:latin typeface="Times New Roman" panose="02020603050405020304" pitchFamily="18" charset="0"/>
                <a:ea typeface="Calibri" panose="020F0502020204030204" pitchFamily="34" charset="0"/>
                <a:cs typeface="Times New Roman" panose="02020603050405020304" pitchFamily="18" charset="0"/>
              </a:rPr>
              <a:t>Tariful de referință este utilizat în stabilirea asiguraților cu risc ridicat și intră în calculul efectuat de Biroul Asigurătorilor de Autovehicule din România al primei recomandate, reprezentând prima de asigurare care se comunică asigurătorului RCA alocat asiguratului cu risc ridicat.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887621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343"/>
            <a:ext cx="12191999" cy="814504"/>
          </a:xfrm>
        </p:spPr>
        <p:txBody>
          <a:bodyPr>
            <a:noAutofit/>
          </a:bodyPr>
          <a:lstStyle/>
          <a:p>
            <a:pPr algn="ctr"/>
            <a:r>
              <a:rPr lang="ro-RO" b="1" dirty="0">
                <a:solidFill>
                  <a:schemeClr val="tx1">
                    <a:lumMod val="85000"/>
                    <a:lumOff val="15000"/>
                  </a:schemeClr>
                </a:solidFill>
                <a:latin typeface="Times New Roman" panose="02020603050405020304" pitchFamily="18" charset="0"/>
                <a:cs typeface="Times New Roman" panose="02020603050405020304" pitchFamily="18" charset="0"/>
              </a:rPr>
              <a:t>Întrebări</a:t>
            </a:r>
            <a:endParaRPr lang="ro-RO"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2412" y="1357117"/>
            <a:ext cx="11022676" cy="4240091"/>
          </a:xfrm>
        </p:spPr>
        <p:txBody>
          <a:bodyPr>
            <a:normAutofit/>
          </a:bodyPr>
          <a:lstStyle/>
          <a:p>
            <a:endParaRPr lang="ro-RO" sz="43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sz="4300" dirty="0">
              <a:solidFill>
                <a:schemeClr val="tx1">
                  <a:lumMod val="65000"/>
                  <a:lumOff val="35000"/>
                </a:schemeClr>
              </a:solidFill>
              <a:latin typeface="Calibri "/>
              <a:cs typeface="Arial" panose="020B0604020202020204" pitchFamily="34" charset="0"/>
            </a:endParaRPr>
          </a:p>
          <a:p>
            <a:endParaRPr lang="en-US" sz="4300" dirty="0">
              <a:solidFill>
                <a:schemeClr val="tx1">
                  <a:lumMod val="65000"/>
                  <a:lumOff val="35000"/>
                </a:schemeClr>
              </a:solidFill>
              <a:latin typeface="Calibri "/>
              <a:cs typeface="Arial" panose="020B0604020202020204" pitchFamily="34" charset="0"/>
            </a:endParaRPr>
          </a:p>
          <a:p>
            <a:endParaRPr lang="ro-RO" sz="4300" dirty="0">
              <a:solidFill>
                <a:schemeClr val="tx1">
                  <a:lumMod val="65000"/>
                  <a:lumOff val="35000"/>
                </a:schemeClr>
              </a:solidFill>
              <a:latin typeface="Calibri "/>
              <a:cs typeface="Arial" panose="020B0604020202020204" pitchFamily="34" charset="0"/>
            </a:endParaRPr>
          </a:p>
          <a:p>
            <a:endParaRPr lang="ro-RO" dirty="0">
              <a:solidFill>
                <a:schemeClr val="tx1">
                  <a:lumMod val="65000"/>
                  <a:lumOff val="35000"/>
                </a:schemeClr>
              </a:solidFill>
              <a:latin typeface="Calibri "/>
            </a:endParaRPr>
          </a:p>
        </p:txBody>
      </p:sp>
      <p:sp>
        <p:nvSpPr>
          <p:cNvPr id="4" name="Rectangle 3">
            <a:extLst>
              <a:ext uri="{FF2B5EF4-FFF2-40B4-BE49-F238E27FC236}">
                <a16:creationId xmlns:a16="http://schemas.microsoft.com/office/drawing/2014/main" id="{DD8ECA6C-A2B1-4074-BB1F-B9475D5938B1}"/>
              </a:ext>
            </a:extLst>
          </p:cNvPr>
          <p:cNvSpPr/>
          <p:nvPr/>
        </p:nvSpPr>
        <p:spPr>
          <a:xfrm>
            <a:off x="1183341" y="1138517"/>
            <a:ext cx="10496247" cy="368755"/>
          </a:xfrm>
          <a:prstGeom prst="rect">
            <a:avLst/>
          </a:prstGeom>
        </p:spPr>
        <p:txBody>
          <a:bodyPr wrap="square">
            <a:spAutoFit/>
          </a:bodyPr>
          <a:lstStyle/>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AutoShape 2" descr="A question mark in blue and black for a Power Point presentation about MTPL insurance premiums with a car crashing. Image 1 of 4">
            <a:extLst>
              <a:ext uri="{FF2B5EF4-FFF2-40B4-BE49-F238E27FC236}">
                <a16:creationId xmlns:a16="http://schemas.microsoft.com/office/drawing/2014/main" id="{CCB7D462-AEB2-4CF4-AC8D-410E47EA1E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44361B82-570E-4A7B-AC37-B2CD7790E87F}"/>
              </a:ext>
            </a:extLst>
          </p:cNvPr>
          <p:cNvPicPr>
            <a:picLocks noChangeAspect="1"/>
          </p:cNvPicPr>
          <p:nvPr/>
        </p:nvPicPr>
        <p:blipFill>
          <a:blip r:embed="rId3"/>
          <a:stretch>
            <a:fillRect/>
          </a:stretch>
        </p:blipFill>
        <p:spPr>
          <a:xfrm>
            <a:off x="3854824" y="1187824"/>
            <a:ext cx="4563035" cy="4563035"/>
          </a:xfrm>
          <a:prstGeom prst="rect">
            <a:avLst/>
          </a:prstGeom>
        </p:spPr>
      </p:pic>
    </p:spTree>
    <p:extLst>
      <p:ext uri="{BB962C8B-B14F-4D97-AF65-F5344CB8AC3E}">
        <p14:creationId xmlns:p14="http://schemas.microsoft.com/office/powerpoint/2010/main" val="369168933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343"/>
            <a:ext cx="12191999" cy="814504"/>
          </a:xfrm>
        </p:spPr>
        <p:txBody>
          <a:bodyPr>
            <a:noAutofit/>
          </a:bodyPr>
          <a:lstStyle/>
          <a:p>
            <a:pPr algn="ctr"/>
            <a:r>
              <a:rPr lang="da-DK" b="1" dirty="0">
                <a:solidFill>
                  <a:schemeClr val="tx1">
                    <a:lumMod val="85000"/>
                    <a:lumOff val="15000"/>
                  </a:schemeClr>
                </a:solidFill>
                <a:latin typeface="Times New Roman" panose="02020603050405020304" pitchFamily="18" charset="0"/>
                <a:cs typeface="Times New Roman" panose="02020603050405020304" pitchFamily="18" charset="0"/>
              </a:rPr>
              <a:t>Segmentare</a:t>
            </a:r>
            <a:endParaRPr lang="ro-RO"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2412" y="1357117"/>
            <a:ext cx="11022676" cy="4240091"/>
          </a:xfrm>
        </p:spPr>
        <p:txBody>
          <a:bodyPr>
            <a:normAutofit/>
          </a:bodyPr>
          <a:lstStyle/>
          <a:p>
            <a:endParaRPr lang="ro-RO" sz="43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342900" indent="-342900">
              <a:lnSpc>
                <a:spcPct val="100000"/>
              </a:lnSpc>
              <a:buAutoNum type="arabicPeriod"/>
            </a:pPr>
            <a:r>
              <a:rPr lang="ro-RO" sz="1600" dirty="0">
                <a:latin typeface="Times New Roman" panose="02020603050405020304" pitchFamily="18" charset="0"/>
                <a:cs typeface="Times New Roman" panose="02020603050405020304" pitchFamily="18" charset="0"/>
              </a:rPr>
              <a:t>Vehicule destinate transportului de călători, SUV-uri și autovehicule mixte cu o masă autorizată maximă de sub 3,5 tone și maxim 9 locuri</a:t>
            </a:r>
            <a:r>
              <a:rPr lang="en-US" sz="1600" dirty="0">
                <a:latin typeface="Times New Roman" panose="02020603050405020304" pitchFamily="18" charset="0"/>
                <a:cs typeface="Times New Roman" panose="02020603050405020304" pitchFamily="18" charset="0"/>
              </a:rPr>
              <a:t> </a:t>
            </a:r>
          </a:p>
          <a:p>
            <a:pPr marL="342900" indent="-342900">
              <a:lnSpc>
                <a:spcPct val="100000"/>
              </a:lnSpc>
              <a:buAutoNum type="arabicPeriod"/>
            </a:pPr>
            <a:r>
              <a:rPr lang="ro-RO" sz="1600" dirty="0">
                <a:latin typeface="Times New Roman" panose="02020603050405020304" pitchFamily="18" charset="0"/>
                <a:cs typeface="Times New Roman" panose="02020603050405020304" pitchFamily="18" charset="0"/>
              </a:rPr>
              <a:t>Autovehicule destinate transportului de călători cu peste 9 locuri</a:t>
            </a:r>
            <a:r>
              <a:rPr lang="en-US" sz="1600" dirty="0">
                <a:latin typeface="Times New Roman" panose="02020603050405020304" pitchFamily="18" charset="0"/>
                <a:cs typeface="Times New Roman" panose="02020603050405020304" pitchFamily="18" charset="0"/>
              </a:rPr>
              <a:t> </a:t>
            </a:r>
          </a:p>
          <a:p>
            <a:pPr marL="342900" indent="-342900">
              <a:lnSpc>
                <a:spcPct val="100000"/>
              </a:lnSpc>
              <a:buAutoNum type="arabicPeriod"/>
            </a:pPr>
            <a:r>
              <a:rPr lang="ro-RO" sz="1600" dirty="0">
                <a:latin typeface="Times New Roman" panose="02020603050405020304" pitchFamily="18" charset="0"/>
                <a:cs typeface="Times New Roman" panose="02020603050405020304" pitchFamily="18" charset="0"/>
              </a:rPr>
              <a:t>Motociclete, mopede, motociclete electrice hibride și ATV-uri, cu sau fără ataș</a:t>
            </a:r>
            <a:r>
              <a:rPr lang="en-US" sz="1600" dirty="0">
                <a:latin typeface="Times New Roman" panose="02020603050405020304" pitchFamily="18" charset="0"/>
                <a:cs typeface="Times New Roman" panose="02020603050405020304" pitchFamily="18" charset="0"/>
              </a:rPr>
              <a:t> </a:t>
            </a:r>
          </a:p>
          <a:p>
            <a:pPr marL="342900" indent="-342900">
              <a:lnSpc>
                <a:spcPct val="100000"/>
              </a:lnSpc>
              <a:buAutoNum type="arabicPeriod"/>
            </a:pPr>
            <a:r>
              <a:rPr lang="ro-RO" sz="1600" dirty="0">
                <a:latin typeface="Times New Roman" panose="02020603050405020304" pitchFamily="18" charset="0"/>
                <a:cs typeface="Times New Roman" panose="02020603050405020304" pitchFamily="18" charset="0"/>
              </a:rPr>
              <a:t>Tractoare rutiere</a:t>
            </a:r>
            <a:endParaRPr lang="en-US" sz="1600" dirty="0">
              <a:latin typeface="Times New Roman" panose="02020603050405020304" pitchFamily="18" charset="0"/>
              <a:cs typeface="Times New Roman" panose="02020603050405020304" pitchFamily="18" charset="0"/>
            </a:endParaRPr>
          </a:p>
          <a:p>
            <a:pPr marL="342900" indent="-342900">
              <a:lnSpc>
                <a:spcPct val="100000"/>
              </a:lnSpc>
              <a:buAutoNum type="arabicPeriod"/>
            </a:pPr>
            <a:r>
              <a:rPr lang="ro-RO" sz="1600" dirty="0">
                <a:latin typeface="Times New Roman" panose="02020603050405020304" pitchFamily="18" charset="0"/>
                <a:cs typeface="Times New Roman" panose="02020603050405020304" pitchFamily="18" charset="0"/>
              </a:rPr>
              <a:t>Autovehicule pentru transportul bunurilor</a:t>
            </a:r>
            <a:r>
              <a:rPr lang="en-US" sz="1600" dirty="0">
                <a:latin typeface="Times New Roman" panose="02020603050405020304" pitchFamily="18" charset="0"/>
                <a:cs typeface="Times New Roman" panose="02020603050405020304" pitchFamily="18" charset="0"/>
              </a:rPr>
              <a:t> </a:t>
            </a:r>
          </a:p>
          <a:p>
            <a:pPr marL="342900" indent="-342900">
              <a:lnSpc>
                <a:spcPct val="100000"/>
              </a:lnSpc>
              <a:buAutoNum type="arabicPeriod"/>
            </a:pPr>
            <a:r>
              <a:rPr lang="ro-RO" sz="1600" dirty="0">
                <a:latin typeface="Times New Roman" panose="02020603050405020304" pitchFamily="18" charset="0"/>
                <a:cs typeface="Times New Roman" panose="02020603050405020304" pitchFamily="18" charset="0"/>
              </a:rPr>
              <a:t>Remorci și semi-remorci</a:t>
            </a:r>
            <a:r>
              <a:rPr lang="en-US" sz="1600" dirty="0">
                <a:latin typeface="Times New Roman" panose="02020603050405020304" pitchFamily="18" charset="0"/>
                <a:cs typeface="Times New Roman" panose="02020603050405020304" pitchFamily="18" charset="0"/>
              </a:rPr>
              <a:t> </a:t>
            </a:r>
          </a:p>
          <a:p>
            <a:pPr marL="342900" indent="-342900">
              <a:lnSpc>
                <a:spcPct val="100000"/>
              </a:lnSpc>
              <a:buAutoNum type="arabicPeriod"/>
            </a:pPr>
            <a:r>
              <a:rPr lang="ro-RO" sz="1600" dirty="0">
                <a:latin typeface="Times New Roman" panose="02020603050405020304" pitchFamily="18" charset="0"/>
                <a:cs typeface="Times New Roman" panose="02020603050405020304" pitchFamily="18" charset="0"/>
              </a:rPr>
              <a:t>Alte vehicule, precum vehicule cu scop special, utilaje, vehicule electrice etc.</a:t>
            </a:r>
          </a:p>
          <a:p>
            <a:endParaRPr lang="ro-RO" sz="43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sz="4300" dirty="0">
              <a:solidFill>
                <a:schemeClr val="tx1">
                  <a:lumMod val="65000"/>
                  <a:lumOff val="35000"/>
                </a:schemeClr>
              </a:solidFill>
              <a:latin typeface="Calibri "/>
              <a:cs typeface="Arial" panose="020B0604020202020204" pitchFamily="34" charset="0"/>
            </a:endParaRPr>
          </a:p>
          <a:p>
            <a:endParaRPr lang="en-US" sz="4300" dirty="0">
              <a:solidFill>
                <a:schemeClr val="tx1">
                  <a:lumMod val="65000"/>
                  <a:lumOff val="35000"/>
                </a:schemeClr>
              </a:solidFill>
              <a:latin typeface="Calibri "/>
              <a:cs typeface="Arial" panose="020B0604020202020204" pitchFamily="34" charset="0"/>
            </a:endParaRPr>
          </a:p>
          <a:p>
            <a:endParaRPr lang="ro-RO" sz="4300" dirty="0">
              <a:solidFill>
                <a:schemeClr val="tx1">
                  <a:lumMod val="65000"/>
                  <a:lumOff val="35000"/>
                </a:schemeClr>
              </a:solidFill>
              <a:latin typeface="Calibri "/>
              <a:cs typeface="Arial" panose="020B0604020202020204" pitchFamily="34" charset="0"/>
            </a:endParaRPr>
          </a:p>
          <a:p>
            <a:endParaRPr lang="ro-RO" dirty="0">
              <a:solidFill>
                <a:schemeClr val="tx1">
                  <a:lumMod val="65000"/>
                  <a:lumOff val="35000"/>
                </a:schemeClr>
              </a:solidFill>
              <a:latin typeface="Calibri "/>
            </a:endParaRPr>
          </a:p>
        </p:txBody>
      </p:sp>
      <p:sp>
        <p:nvSpPr>
          <p:cNvPr id="5" name="Rectangle 4">
            <a:extLst>
              <a:ext uri="{FF2B5EF4-FFF2-40B4-BE49-F238E27FC236}">
                <a16:creationId xmlns:a16="http://schemas.microsoft.com/office/drawing/2014/main" id="{F932EBC6-55DE-4C60-B430-65C660B07E2C}"/>
              </a:ext>
            </a:extLst>
          </p:cNvPr>
          <p:cNvSpPr/>
          <p:nvPr/>
        </p:nvSpPr>
        <p:spPr>
          <a:xfrm>
            <a:off x="1290916" y="1447364"/>
            <a:ext cx="9914965" cy="584775"/>
          </a:xfrm>
          <a:prstGeom prst="rect">
            <a:avLst/>
          </a:prstGeom>
        </p:spPr>
        <p:txBody>
          <a:bodyPr wrap="square">
            <a:spAutoFit/>
          </a:bodyPr>
          <a:lstStyle/>
          <a:p>
            <a:pPr algn="just">
              <a:spcBef>
                <a:spcPts val="1200"/>
              </a:spcBef>
              <a:spcAft>
                <a:spcPts val="1200"/>
              </a:spcAft>
            </a:pPr>
            <a:r>
              <a:rPr lang="ro-RO" sz="1600" dirty="0">
                <a:latin typeface="Times New Roman" panose="02020603050405020304" pitchFamily="18" charset="0"/>
                <a:ea typeface="Times New Roman" panose="02020603050405020304" pitchFamily="18" charset="0"/>
                <a:cs typeface="Times New Roman" panose="02020603050405020304" pitchFamily="18" charset="0"/>
              </a:rPr>
              <a:t>Pentru determinarea tarifelor de referință se utilizează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conform Normei A.S.F. 22/2017 </a:t>
            </a:r>
            <a:r>
              <a:rPr lang="ro-RO" sz="1600" dirty="0">
                <a:latin typeface="Times New Roman" panose="02020603050405020304" pitchFamily="18" charset="0"/>
                <a:ea typeface="Times New Roman" panose="02020603050405020304" pitchFamily="18" charset="0"/>
                <a:cs typeface="Times New Roman" panose="02020603050405020304" pitchFamily="18" charset="0"/>
              </a:rPr>
              <a:t>următoarele categorii de vehicule:</a:t>
            </a:r>
            <a:endParaRPr lang="ro-RO"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91322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46288"/>
            <a:ext cx="12191999" cy="814504"/>
          </a:xfrm>
        </p:spPr>
        <p:txBody>
          <a:bodyPr>
            <a:noAutofit/>
          </a:bodyPr>
          <a:lstStyle/>
          <a:p>
            <a:pPr algn="ctr"/>
            <a:r>
              <a:rPr lang="da-DK" b="1" dirty="0">
                <a:solidFill>
                  <a:schemeClr val="tx1">
                    <a:lumMod val="85000"/>
                    <a:lumOff val="15000"/>
                  </a:schemeClr>
                </a:solidFill>
                <a:latin typeface="Times New Roman" panose="02020603050405020304" pitchFamily="18" charset="0"/>
                <a:cs typeface="Times New Roman" panose="02020603050405020304" pitchFamily="18" charset="0"/>
              </a:rPr>
              <a:t>Criterii de risc – modific</a:t>
            </a:r>
            <a:r>
              <a:rPr lang="ro-RO" b="1" dirty="0">
                <a:solidFill>
                  <a:schemeClr val="tx1">
                    <a:lumMod val="85000"/>
                    <a:lumOff val="15000"/>
                  </a:schemeClr>
                </a:solidFill>
                <a:latin typeface="Times New Roman" panose="02020603050405020304" pitchFamily="18" charset="0"/>
                <a:cs typeface="Times New Roman" panose="02020603050405020304" pitchFamily="18" charset="0"/>
              </a:rPr>
              <a:t>ări semnificative față de tarifele anterioare</a:t>
            </a:r>
            <a:endParaRPr lang="ro-RO"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2412" y="1357117"/>
            <a:ext cx="11022676" cy="4240091"/>
          </a:xfrm>
        </p:spPr>
        <p:txBody>
          <a:bodyPr>
            <a:normAutofit/>
          </a:bodyPr>
          <a:lstStyle/>
          <a:p>
            <a:endParaRPr lang="ro-RO" sz="43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sz="4300" dirty="0">
              <a:solidFill>
                <a:schemeClr val="tx1">
                  <a:lumMod val="65000"/>
                  <a:lumOff val="35000"/>
                </a:schemeClr>
              </a:solidFill>
              <a:latin typeface="Calibri "/>
              <a:cs typeface="Arial" panose="020B0604020202020204" pitchFamily="34" charset="0"/>
            </a:endParaRPr>
          </a:p>
          <a:p>
            <a:endParaRPr lang="en-US" sz="4300" dirty="0">
              <a:solidFill>
                <a:schemeClr val="tx1">
                  <a:lumMod val="65000"/>
                  <a:lumOff val="35000"/>
                </a:schemeClr>
              </a:solidFill>
              <a:latin typeface="Calibri "/>
              <a:cs typeface="Arial" panose="020B0604020202020204" pitchFamily="34" charset="0"/>
            </a:endParaRPr>
          </a:p>
          <a:p>
            <a:endParaRPr lang="ro-RO" dirty="0">
              <a:solidFill>
                <a:schemeClr val="tx1">
                  <a:lumMod val="65000"/>
                  <a:lumOff val="35000"/>
                </a:schemeClr>
              </a:solidFill>
              <a:latin typeface="Calibri "/>
            </a:endParaRPr>
          </a:p>
        </p:txBody>
      </p:sp>
      <p:sp>
        <p:nvSpPr>
          <p:cNvPr id="5" name="Rectangle 4">
            <a:extLst>
              <a:ext uri="{FF2B5EF4-FFF2-40B4-BE49-F238E27FC236}">
                <a16:creationId xmlns:a16="http://schemas.microsoft.com/office/drawing/2014/main" id="{F932EBC6-55DE-4C60-B430-65C660B07E2C}"/>
              </a:ext>
            </a:extLst>
          </p:cNvPr>
          <p:cNvSpPr/>
          <p:nvPr/>
        </p:nvSpPr>
        <p:spPr>
          <a:xfrm>
            <a:off x="1210234" y="1590797"/>
            <a:ext cx="10246660" cy="3847207"/>
          </a:xfrm>
          <a:prstGeom prst="rect">
            <a:avLst/>
          </a:prstGeom>
        </p:spPr>
        <p:txBody>
          <a:bodyPr wrap="square">
            <a:spAutoFit/>
          </a:bodyPr>
          <a:lstStyle/>
          <a:p>
            <a:pPr marL="285750" indent="-285750" algn="just">
              <a:spcBef>
                <a:spcPts val="1200"/>
              </a:spcBef>
              <a:spcAft>
                <a:spcPts val="1200"/>
              </a:spcAft>
              <a:buFont typeface="Arial" panose="020B0604020202020204" pitchFamily="34" charset="0"/>
              <a:buChar char="•"/>
            </a:pPr>
            <a:endParaRPr lang="ro-RO" sz="16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1200"/>
              </a:spcBef>
              <a:spcAft>
                <a:spcPts val="1200"/>
              </a:spcAft>
              <a:buFont typeface="Arial" panose="020B0604020202020204" pitchFamily="34" charset="0"/>
              <a:buChar char="•"/>
            </a:pPr>
            <a:r>
              <a:rPr lang="ro-RO" sz="1600" dirty="0">
                <a:latin typeface="Times New Roman" panose="02020603050405020304" pitchFamily="18" charset="0"/>
                <a:ea typeface="Times New Roman" panose="02020603050405020304" pitchFamily="18" charset="0"/>
                <a:cs typeface="Times New Roman" panose="02020603050405020304" pitchFamily="18" charset="0"/>
              </a:rPr>
              <a:t>S-a renunțat la utilizarea capacității cilindrice (cmc) a motoarelor în schimbul puterii (</a:t>
            </a:r>
            <a:r>
              <a:rPr lang="ro-RO" sz="1600" dirty="0" err="1">
                <a:latin typeface="Times New Roman" panose="02020603050405020304" pitchFamily="18" charset="0"/>
                <a:ea typeface="Times New Roman" panose="02020603050405020304" pitchFamily="18" charset="0"/>
                <a:cs typeface="Times New Roman" panose="02020603050405020304" pitchFamily="18" charset="0"/>
              </a:rPr>
              <a:t>kw</a:t>
            </a:r>
            <a:r>
              <a:rPr lang="ro-RO" sz="1600" dirty="0">
                <a:latin typeface="Times New Roman" panose="02020603050405020304" pitchFamily="18" charset="0"/>
                <a:ea typeface="Times New Roman" panose="02020603050405020304" pitchFamily="18" charset="0"/>
                <a:cs typeface="Times New Roman" panose="02020603050405020304" pitchFamily="18" charset="0"/>
              </a:rPr>
              <a:t>) pentru </a:t>
            </a:r>
            <a:r>
              <a:rPr lang="ro-RO" sz="1600" i="1" dirty="0">
                <a:latin typeface="Times New Roman" panose="02020603050405020304" pitchFamily="18" charset="0"/>
                <a:cs typeface="Times New Roman" panose="02020603050405020304" pitchFamily="18" charset="0"/>
              </a:rPr>
              <a:t>Vehicule destinate transportului de călători, SUV-uri și autovehicule mixte cu o masă autorizată maximă de sub 3,5 tone și maxim 9 locuri</a:t>
            </a:r>
          </a:p>
          <a:p>
            <a:pPr algn="just">
              <a:spcBef>
                <a:spcPts val="1200"/>
              </a:spcBef>
              <a:spcAft>
                <a:spcPts val="1200"/>
              </a:spcAft>
            </a:pP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kw)</a:t>
            </a:r>
            <a:r>
              <a:rPr lang="ro-RO"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0 – 50</a:t>
            </a:r>
            <a:r>
              <a:rPr lang="en-US" sz="1600" b="1" dirty="0">
                <a:latin typeface="Times New Roman" panose="02020603050405020304" pitchFamily="18" charset="0"/>
                <a:cs typeface="Times New Roman" panose="02020603050405020304" pitchFamily="18" charset="0"/>
              </a:rPr>
              <a:t>;   51 – 75;   76 – 100;   101 – 125;   126 – 150;   151 – 200;   201 – 300;    &gt;300</a:t>
            </a:r>
          </a:p>
          <a:p>
            <a:pPr marL="285750" indent="-285750" algn="just">
              <a:spcBef>
                <a:spcPts val="1200"/>
              </a:spcBef>
              <a:spcAft>
                <a:spcPts val="1200"/>
              </a:spcAft>
              <a:buFont typeface="Arial" panose="020B0604020202020204" pitchFamily="34" charset="0"/>
              <a:buChar char="•"/>
            </a:pPr>
            <a:r>
              <a:rPr lang="ro-RO" sz="1600" dirty="0">
                <a:latin typeface="Times New Roman" panose="02020603050405020304" pitchFamily="18" charset="0"/>
                <a:ea typeface="Times New Roman" panose="02020603050405020304" pitchFamily="18" charset="0"/>
                <a:cs typeface="Times New Roman" panose="02020603050405020304" pitchFamily="18" charset="0"/>
              </a:rPr>
              <a:t>S-a introdus criteriul zona geografică, respectiv București/Ilfov și Restul județelor pentru </a:t>
            </a:r>
            <a:r>
              <a:rPr lang="ro-RO" sz="1600" i="1" dirty="0">
                <a:latin typeface="Times New Roman" panose="02020603050405020304" pitchFamily="18" charset="0"/>
                <a:cs typeface="Times New Roman" panose="02020603050405020304" pitchFamily="18" charset="0"/>
              </a:rPr>
              <a:t>Vehicule destinate transportului de călători, SUV-uri și autovehicule mixte cu o masă autorizată maximă de sub 3,5 tone și maxim 9 locuri</a:t>
            </a:r>
            <a:endParaRPr lang="ro-RO" sz="16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1200"/>
              </a:spcBef>
              <a:spcAft>
                <a:spcPts val="1200"/>
              </a:spcAft>
              <a:buFont typeface="Arial" panose="020B0604020202020204" pitchFamily="34" charset="0"/>
              <a:buChar char="•"/>
            </a:pPr>
            <a:r>
              <a:rPr lang="ro-RO" sz="1600" dirty="0">
                <a:latin typeface="Times New Roman" panose="02020603050405020304" pitchFamily="18" charset="0"/>
                <a:ea typeface="Times New Roman" panose="02020603050405020304" pitchFamily="18" charset="0"/>
                <a:cs typeface="Times New Roman" panose="02020603050405020304" pitchFamily="18" charset="0"/>
              </a:rPr>
              <a:t>S-a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u</a:t>
            </a:r>
            <a:r>
              <a:rPr lang="ro-RO" sz="1600" dirty="0">
                <a:latin typeface="Times New Roman" panose="02020603050405020304" pitchFamily="18" charset="0"/>
                <a:ea typeface="Times New Roman" panose="02020603050405020304" pitchFamily="18" charset="0"/>
                <a:cs typeface="Times New Roman" panose="02020603050405020304" pitchFamily="18" charset="0"/>
              </a:rPr>
              <a:t> segmentat mai detaliat vehicule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le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pentru</a:t>
            </a:r>
            <a:r>
              <a:rPr lang="ro-RO" sz="1600" dirty="0">
                <a:latin typeface="Times New Roman" panose="02020603050405020304" pitchFamily="18" charset="0"/>
                <a:ea typeface="Times New Roman" panose="02020603050405020304" pitchFamily="18" charset="0"/>
                <a:cs typeface="Times New Roman" panose="02020603050405020304" pitchFamily="18" charset="0"/>
              </a:rPr>
              <a:t> transport marfă prin împărțirea segmentului peste 16 tone în doua sub-categorii: 16-21 tone și peste 21 tone. </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(kg)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0 – 3.500;   3.500 – 15.999;   16.000 – 20.999;  &gt;=21.000 </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66003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5273"/>
            <a:ext cx="12191999" cy="814504"/>
          </a:xfrm>
        </p:spPr>
        <p:txBody>
          <a:bodyPr>
            <a:noAutofit/>
          </a:bodyPr>
          <a:lstStyle/>
          <a:p>
            <a:pPr algn="ctr"/>
            <a:r>
              <a:rPr lang="da-DK" b="1" dirty="0">
                <a:solidFill>
                  <a:schemeClr val="tx1">
                    <a:lumMod val="85000"/>
                    <a:lumOff val="15000"/>
                  </a:schemeClr>
                </a:solidFill>
                <a:latin typeface="Times New Roman" panose="02020603050405020304" pitchFamily="18" charset="0"/>
                <a:cs typeface="Times New Roman" panose="02020603050405020304" pitchFamily="18" charset="0"/>
              </a:rPr>
              <a:t>Formula de calcul</a:t>
            </a:r>
            <a:endParaRPr lang="ro-RO"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2412" y="1357117"/>
            <a:ext cx="11022676" cy="4240091"/>
          </a:xfrm>
        </p:spPr>
        <p:txBody>
          <a:bodyPr>
            <a:normAutofit fontScale="47500" lnSpcReduction="20000"/>
          </a:bodyPr>
          <a:lstStyle/>
          <a:p>
            <a:endParaRPr lang="ro-RO" sz="43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ro-RO" sz="43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sz="43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sz="43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ro-RO" sz="43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900000"/>
            <a:r>
              <a:rPr lang="ro-RO" sz="2900" dirty="0">
                <a:latin typeface="Times New Roman" panose="02020603050405020304" pitchFamily="18" charset="0"/>
                <a:cs typeface="Times New Roman" panose="02020603050405020304" pitchFamily="18" charset="0"/>
              </a:rPr>
              <a:t>PR = dauna medie (Dm) x frecvența medie (Fm), Dm și Fm sunt factori raportați la ultimii 5 ani</a:t>
            </a:r>
            <a:r>
              <a:rPr lang="en-US" sz="2900" dirty="0">
                <a:latin typeface="Times New Roman" panose="02020603050405020304" pitchFamily="18" charset="0"/>
                <a:cs typeface="Times New Roman" panose="02020603050405020304" pitchFamily="18" charset="0"/>
              </a:rPr>
              <a:t>;</a:t>
            </a:r>
          </a:p>
          <a:p>
            <a:pPr marL="900000" lvl="0"/>
            <a:r>
              <a:rPr lang="ro-RO" sz="2900" dirty="0">
                <a:latin typeface="Times New Roman" panose="02020603050405020304" pitchFamily="18" charset="0"/>
                <a:cs typeface="Times New Roman" panose="02020603050405020304" pitchFamily="18" charset="0"/>
              </a:rPr>
              <a:t>M = factorul de creștere pentru daune mari</a:t>
            </a:r>
            <a:r>
              <a:rPr lang="en-US" sz="2900" dirty="0">
                <a:latin typeface="Times New Roman" panose="02020603050405020304" pitchFamily="18" charset="0"/>
                <a:cs typeface="Times New Roman" panose="02020603050405020304" pitchFamily="18" charset="0"/>
              </a:rPr>
              <a:t>;</a:t>
            </a:r>
          </a:p>
          <a:p>
            <a:pPr marL="900000" lvl="0"/>
            <a:r>
              <a:rPr lang="ro-RO" sz="2900" dirty="0">
                <a:latin typeface="Times New Roman" panose="02020603050405020304" pitchFamily="18" charset="0"/>
                <a:cs typeface="Times New Roman" panose="02020603050405020304" pitchFamily="18" charset="0"/>
              </a:rPr>
              <a:t>IBNR = factorul de încărcare IBNR</a:t>
            </a:r>
            <a:r>
              <a:rPr lang="en-US" sz="2900" dirty="0">
                <a:latin typeface="Times New Roman" panose="02020603050405020304" pitchFamily="18" charset="0"/>
                <a:cs typeface="Times New Roman" panose="02020603050405020304" pitchFamily="18" charset="0"/>
              </a:rPr>
              <a:t>;</a:t>
            </a:r>
          </a:p>
          <a:p>
            <a:pPr marL="900000" lvl="0"/>
            <a:r>
              <a:rPr lang="ro-RO" sz="2900" dirty="0">
                <a:latin typeface="Times New Roman" panose="02020603050405020304" pitchFamily="18" charset="0"/>
                <a:cs typeface="Times New Roman" panose="02020603050405020304" pitchFamily="18" charset="0"/>
              </a:rPr>
              <a:t>i = factorul privind inflația daunelor</a:t>
            </a:r>
            <a:r>
              <a:rPr lang="en-US" sz="2900" dirty="0">
                <a:latin typeface="Times New Roman" panose="02020603050405020304" pitchFamily="18" charset="0"/>
                <a:cs typeface="Times New Roman" panose="02020603050405020304" pitchFamily="18" charset="0"/>
              </a:rPr>
              <a:t>;</a:t>
            </a:r>
            <a:r>
              <a:rPr lang="ro-RO" sz="2900" dirty="0">
                <a:latin typeface="Times New Roman" panose="02020603050405020304" pitchFamily="18" charset="0"/>
                <a:cs typeface="Times New Roman" panose="02020603050405020304" pitchFamily="18" charset="0"/>
              </a:rPr>
              <a:t> </a:t>
            </a:r>
            <a:endParaRPr lang="en-US" sz="2900" dirty="0">
              <a:latin typeface="Times New Roman" panose="02020603050405020304" pitchFamily="18" charset="0"/>
              <a:cs typeface="Times New Roman" panose="02020603050405020304" pitchFamily="18" charset="0"/>
            </a:endParaRPr>
          </a:p>
          <a:p>
            <a:pPr marL="900000" lvl="0"/>
            <a:r>
              <a:rPr lang="ro-RO" sz="2900" dirty="0">
                <a:latin typeface="Times New Roman" panose="02020603050405020304" pitchFamily="18" charset="0"/>
                <a:cs typeface="Times New Roman" panose="02020603050405020304" pitchFamily="18" charset="0"/>
              </a:rPr>
              <a:t>s = marja de siguranță</a:t>
            </a:r>
            <a:r>
              <a:rPr lang="en-US" sz="2900" dirty="0">
                <a:latin typeface="Times New Roman" panose="02020603050405020304" pitchFamily="18" charset="0"/>
                <a:cs typeface="Times New Roman" panose="02020603050405020304" pitchFamily="18" charset="0"/>
              </a:rPr>
              <a:t>;</a:t>
            </a:r>
          </a:p>
          <a:p>
            <a:pPr marL="900000" lvl="0"/>
            <a:r>
              <a:rPr lang="ro-RO" sz="2900" dirty="0" err="1">
                <a:latin typeface="Times New Roman" panose="02020603050405020304" pitchFamily="18" charset="0"/>
                <a:cs typeface="Times New Roman" panose="02020603050405020304" pitchFamily="18" charset="0"/>
              </a:rPr>
              <a:t>Ch</a:t>
            </a:r>
            <a:r>
              <a:rPr lang="ro-RO" sz="2900" dirty="0">
                <a:latin typeface="Times New Roman" panose="02020603050405020304" pitchFamily="18" charset="0"/>
                <a:cs typeface="Times New Roman" panose="02020603050405020304" pitchFamily="18" charset="0"/>
              </a:rPr>
              <a:t> = cheltuielile asigurătorului determinate la valoarea medie exprimate ca procent din prima brută; </a:t>
            </a:r>
            <a:endParaRPr lang="en-US" sz="2900" dirty="0">
              <a:latin typeface="Times New Roman" panose="02020603050405020304" pitchFamily="18" charset="0"/>
              <a:cs typeface="Times New Roman" panose="02020603050405020304" pitchFamily="18" charset="0"/>
            </a:endParaRPr>
          </a:p>
          <a:p>
            <a:pPr marL="900000" lvl="0"/>
            <a:r>
              <a:rPr lang="ro-RO" sz="2900" dirty="0">
                <a:latin typeface="Times New Roman" panose="02020603050405020304" pitchFamily="18" charset="0"/>
                <a:cs typeface="Times New Roman" panose="02020603050405020304" pitchFamily="18" charset="0"/>
              </a:rPr>
              <a:t>P = marja de profit exprimată ca procent din prima brută; </a:t>
            </a:r>
            <a:endParaRPr lang="en-US" sz="2900" dirty="0">
              <a:latin typeface="Times New Roman" panose="02020603050405020304" pitchFamily="18" charset="0"/>
              <a:cs typeface="Times New Roman" panose="02020603050405020304" pitchFamily="18" charset="0"/>
            </a:endParaRPr>
          </a:p>
          <a:p>
            <a:pPr marL="900000" lvl="0"/>
            <a:r>
              <a:rPr lang="ro-RO" sz="2900" dirty="0">
                <a:latin typeface="Times New Roman" panose="02020603050405020304" pitchFamily="18" charset="0"/>
                <a:cs typeface="Times New Roman" panose="02020603050405020304" pitchFamily="18" charset="0"/>
              </a:rPr>
              <a:t>BM = încărcarea datorită aplicării sistemului bonus-malus; </a:t>
            </a:r>
            <a:endParaRPr lang="en-US" sz="2900" dirty="0">
              <a:latin typeface="Times New Roman" panose="02020603050405020304" pitchFamily="18" charset="0"/>
              <a:cs typeface="Times New Roman" panose="02020603050405020304" pitchFamily="18" charset="0"/>
            </a:endParaRPr>
          </a:p>
          <a:p>
            <a:endParaRPr lang="ro-RO"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5256C82-F869-469F-9674-8E1396B79ADD}"/>
              </a:ext>
            </a:extLst>
          </p:cNvPr>
          <p:cNvSpPr/>
          <p:nvPr/>
        </p:nvSpPr>
        <p:spPr>
          <a:xfrm>
            <a:off x="1371600" y="2039840"/>
            <a:ext cx="10004612" cy="93195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ro-RO" sz="2800" b="1" dirty="0">
                <a:effectLst/>
                <a:latin typeface="Times New Roman" panose="02020603050405020304" pitchFamily="18" charset="0"/>
                <a:ea typeface="Times New Roman" panose="02020603050405020304" pitchFamily="18" charset="0"/>
                <a:cs typeface="Times New Roman" panose="02020603050405020304" pitchFamily="18" charset="0"/>
              </a:rPr>
              <a:t>Prima brută de referință = PR x (1+M) x (1+IBNR) x (1+i) x (1+s) / (1-Ch-P) x (1-BM)</a:t>
            </a:r>
            <a:endParaRPr lang="ro-RO" sz="2800" dirty="0">
              <a:effectLst/>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932EBC6-55DE-4C60-B430-65C660B07E2C}"/>
              </a:ext>
            </a:extLst>
          </p:cNvPr>
          <p:cNvSpPr/>
          <p:nvPr/>
        </p:nvSpPr>
        <p:spPr>
          <a:xfrm>
            <a:off x="1290916" y="1447364"/>
            <a:ext cx="9914965" cy="369332"/>
          </a:xfrm>
          <a:prstGeom prst="rect">
            <a:avLst/>
          </a:prstGeom>
        </p:spPr>
        <p:txBody>
          <a:bodyPr wrap="square">
            <a:spAutoFit/>
          </a:bodyPr>
          <a:lstStyle/>
          <a:p>
            <a:pPr algn="just">
              <a:spcBef>
                <a:spcPts val="1200"/>
              </a:spcBef>
              <a:spcAft>
                <a:spcPts val="1200"/>
              </a:spcAft>
            </a:pPr>
            <a:r>
              <a:rPr lang="ro-RO" dirty="0">
                <a:latin typeface="Times New Roman" panose="02020603050405020304" pitchFamily="18" charset="0"/>
                <a:ea typeface="Times New Roman" panose="02020603050405020304" pitchFamily="18" charset="0"/>
                <a:cs typeface="Times New Roman" panose="02020603050405020304" pitchFamily="18" charset="0"/>
              </a:rPr>
              <a:t>Tariful de referință a fost calculat utilizând formula definită la art. 2 pct. 24 din Legea nr. 132/2017:</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56722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397933"/>
          </a:xfrm>
        </p:spPr>
        <p:txBody>
          <a:bodyPr>
            <a:noAutofit/>
          </a:bodyPr>
          <a:lstStyle/>
          <a:p>
            <a:pPr algn="ctr"/>
            <a:r>
              <a:rPr lang="da-DK" sz="1200" b="1" dirty="0">
                <a:solidFill>
                  <a:schemeClr val="tx1">
                    <a:lumMod val="85000"/>
                    <a:lumOff val="15000"/>
                  </a:schemeClr>
                </a:solidFill>
                <a:latin typeface="Times New Roman" panose="02020603050405020304" pitchFamily="18" charset="0"/>
                <a:cs typeface="Times New Roman" panose="02020603050405020304" pitchFamily="18" charset="0"/>
              </a:rPr>
              <a:t>Vehicule destinate transportului de călători, SUV-uri și autovehicule mixte cu o masă autorizată maximă de sub 3,5 tone și maxim 9 locuri - persoane fizice - Bucuresti-Ilfov</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3511A97-408D-436B-888F-4DC7BAF51946}"/>
              </a:ext>
            </a:extLst>
          </p:cNvPr>
          <p:cNvGraphicFramePr>
            <a:graphicFrameLocks noGrp="1"/>
          </p:cNvGraphicFramePr>
          <p:nvPr>
            <p:extLst>
              <p:ext uri="{D42A27DB-BD31-4B8C-83A1-F6EECF244321}">
                <p14:modId xmlns:p14="http://schemas.microsoft.com/office/powerpoint/2010/main" val="323287332"/>
              </p:ext>
            </p:extLst>
          </p:nvPr>
        </p:nvGraphicFramePr>
        <p:xfrm>
          <a:off x="1882775" y="397933"/>
          <a:ext cx="8426448" cy="5570406"/>
        </p:xfrm>
        <a:graphic>
          <a:graphicData uri="http://schemas.openxmlformats.org/drawingml/2006/table">
            <a:tbl>
              <a:tblPr>
                <a:tableStyleId>{5C22544A-7EE6-4342-B048-85BDC9FD1C3A}</a:tableStyleId>
              </a:tblPr>
              <a:tblGrid>
                <a:gridCol w="1031929">
                  <a:extLst>
                    <a:ext uri="{9D8B030D-6E8A-4147-A177-3AD203B41FA5}">
                      <a16:colId xmlns:a16="http://schemas.microsoft.com/office/drawing/2014/main" val="1146025049"/>
                    </a:ext>
                  </a:extLst>
                </a:gridCol>
                <a:gridCol w="617418">
                  <a:extLst>
                    <a:ext uri="{9D8B030D-6E8A-4147-A177-3AD203B41FA5}">
                      <a16:colId xmlns:a16="http://schemas.microsoft.com/office/drawing/2014/main" val="4074776466"/>
                    </a:ext>
                  </a:extLst>
                </a:gridCol>
                <a:gridCol w="834819">
                  <a:extLst>
                    <a:ext uri="{9D8B030D-6E8A-4147-A177-3AD203B41FA5}">
                      <a16:colId xmlns:a16="http://schemas.microsoft.com/office/drawing/2014/main" val="2586026959"/>
                    </a:ext>
                  </a:extLst>
                </a:gridCol>
                <a:gridCol w="1078307">
                  <a:extLst>
                    <a:ext uri="{9D8B030D-6E8A-4147-A177-3AD203B41FA5}">
                      <a16:colId xmlns:a16="http://schemas.microsoft.com/office/drawing/2014/main" val="3411958460"/>
                    </a:ext>
                  </a:extLst>
                </a:gridCol>
                <a:gridCol w="1333389">
                  <a:extLst>
                    <a:ext uri="{9D8B030D-6E8A-4147-A177-3AD203B41FA5}">
                      <a16:colId xmlns:a16="http://schemas.microsoft.com/office/drawing/2014/main" val="1419063482"/>
                    </a:ext>
                  </a:extLst>
                </a:gridCol>
                <a:gridCol w="1333389">
                  <a:extLst>
                    <a:ext uri="{9D8B030D-6E8A-4147-A177-3AD203B41FA5}">
                      <a16:colId xmlns:a16="http://schemas.microsoft.com/office/drawing/2014/main" val="3130346156"/>
                    </a:ext>
                  </a:extLst>
                </a:gridCol>
                <a:gridCol w="1101498">
                  <a:extLst>
                    <a:ext uri="{9D8B030D-6E8A-4147-A177-3AD203B41FA5}">
                      <a16:colId xmlns:a16="http://schemas.microsoft.com/office/drawing/2014/main" val="1365328907"/>
                    </a:ext>
                  </a:extLst>
                </a:gridCol>
                <a:gridCol w="1095699">
                  <a:extLst>
                    <a:ext uri="{9D8B030D-6E8A-4147-A177-3AD203B41FA5}">
                      <a16:colId xmlns:a16="http://schemas.microsoft.com/office/drawing/2014/main" val="4261817342"/>
                    </a:ext>
                  </a:extLst>
                </a:gridCol>
              </a:tblGrid>
              <a:tr h="134633">
                <a:tc rowSpan="2">
                  <a:txBody>
                    <a:bodyPr/>
                    <a:lstStyle/>
                    <a:p>
                      <a:pPr algn="ctr" fontAlgn="ctr"/>
                      <a:r>
                        <a:rPr lang="en-US" sz="800" u="none" strike="noStrike">
                          <a:effectLst/>
                          <a:latin typeface="Times New Roman" panose="02020603050405020304" pitchFamily="18" charset="0"/>
                          <a:cs typeface="Times New Roman" panose="02020603050405020304" pitchFamily="18" charset="0"/>
                        </a:rPr>
                        <a:t>Putere (kw)</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rowSpan="2">
                  <a:txBody>
                    <a:bodyPr/>
                    <a:lstStyle/>
                    <a:p>
                      <a:pPr algn="ctr" fontAlgn="ctr"/>
                      <a:r>
                        <a:rPr lang="en-US" sz="800" u="none" strike="noStrike">
                          <a:effectLst/>
                          <a:latin typeface="Times New Roman" panose="02020603050405020304" pitchFamily="18" charset="0"/>
                          <a:cs typeface="Times New Roman" panose="02020603050405020304" pitchFamily="18" charset="0"/>
                        </a:rPr>
                        <a:t>Grupa vârstă (ani)</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rowSpan="2">
                  <a:txBody>
                    <a:bodyPr/>
                    <a:lstStyle/>
                    <a:p>
                      <a:pPr algn="ctr" fontAlgn="ctr"/>
                      <a:r>
                        <a:rPr lang="en-US" sz="800" u="none" strike="noStrike">
                          <a:effectLst/>
                          <a:latin typeface="Times New Roman" panose="02020603050405020304" pitchFamily="18" charset="0"/>
                          <a:cs typeface="Times New Roman" panose="02020603050405020304" pitchFamily="18" charset="0"/>
                        </a:rPr>
                        <a:t>Tariful de referință anterior</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gridSpan="2">
                  <a:txBody>
                    <a:bodyPr/>
                    <a:lstStyle/>
                    <a:p>
                      <a:pPr algn="ctr" fontAlgn="ctr"/>
                      <a:r>
                        <a:rPr lang="en-US" sz="800" u="none" strike="noStrike">
                          <a:effectLst/>
                          <a:latin typeface="Times New Roman" panose="02020603050405020304" pitchFamily="18" charset="0"/>
                          <a:cs typeface="Times New Roman" panose="02020603050405020304" pitchFamily="18" charset="0"/>
                        </a:rPr>
                        <a:t>Tariful de referință</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hMerge="1">
                  <a:txBody>
                    <a:bodyPr/>
                    <a:lstStyle/>
                    <a:p>
                      <a:endParaRPr lang="en-US"/>
                    </a:p>
                  </a:txBody>
                  <a:tcPr/>
                </a:tc>
                <a:tc gridSpan="3">
                  <a:txBody>
                    <a:bodyPr/>
                    <a:lstStyle/>
                    <a:p>
                      <a:pPr algn="ctr" fontAlgn="ctr"/>
                      <a:r>
                        <a:rPr lang="en-US" sz="800" u="none" strike="noStrike">
                          <a:effectLst/>
                          <a:latin typeface="Times New Roman" panose="02020603050405020304" pitchFamily="18" charset="0"/>
                          <a:cs typeface="Times New Roman" panose="02020603050405020304" pitchFamily="18" charset="0"/>
                        </a:rPr>
                        <a:t>Media societăților</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4584319"/>
                  </a:ext>
                </a:extLst>
              </a:tr>
              <a:tr h="24402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Tarif nou</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Var % vs tarif anterior</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pt-BR" sz="800" u="none" strike="noStrike">
                          <a:effectLst/>
                          <a:latin typeface="Times New Roman" panose="02020603050405020304" pitchFamily="18" charset="0"/>
                          <a:cs typeface="Times New Roman" panose="02020603050405020304" pitchFamily="18" charset="0"/>
                        </a:rPr>
                        <a:t>Tarif mediu trimestrul 1 2024</a:t>
                      </a:r>
                      <a:endParaRPr lang="pt-BR"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Var % vs tarif nou</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Var % vs tarif anterior</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194742458"/>
                  </a:ext>
                </a:extLst>
              </a:tr>
              <a:tr h="126217">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&lt;=50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dirty="0">
                          <a:effectLst/>
                          <a:latin typeface="Times New Roman" panose="02020603050405020304" pitchFamily="18" charset="0"/>
                          <a:cs typeface="Times New Roman" panose="02020603050405020304" pitchFamily="18" charset="0"/>
                        </a:rPr>
                        <a:t>&lt;=30</a:t>
                      </a:r>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3.260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2.587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051007527"/>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1.712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1.997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387825367"/>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1.748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1.629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853541114"/>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1.695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1.656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4088909399"/>
                  </a:ext>
                </a:extLst>
              </a:tr>
              <a:tr h="134633">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1.678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1.704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898302198"/>
                  </a:ext>
                </a:extLst>
              </a:tr>
              <a:tr h="126217">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51-75</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3.380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2.707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79827033"/>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1.899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2.152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13%</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573497141"/>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1.864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1.737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809987240"/>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1.804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1.757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940662988"/>
                  </a:ext>
                </a:extLst>
              </a:tr>
              <a:tr h="134633">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1.822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1.776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162573777"/>
                  </a:ext>
                </a:extLst>
              </a:tr>
              <a:tr h="126217">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76-100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3.851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2.957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-23%</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860108311"/>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2.110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2.333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295569861"/>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2.094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1.939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565827005"/>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2.025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1.983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455594796"/>
                  </a:ext>
                </a:extLst>
              </a:tr>
              <a:tr h="134633">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2.048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2.000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4067372123"/>
                  </a:ext>
                </a:extLst>
              </a:tr>
              <a:tr h="126217">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101-125</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3.612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3.210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679389420"/>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2.272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2.589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14%</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477019081"/>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2.284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2.182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-4%</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542908270"/>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2.264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2.197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655593330"/>
                  </a:ext>
                </a:extLst>
              </a:tr>
              <a:tr h="134633">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2.250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2.237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802250794"/>
                  </a:ext>
                </a:extLst>
              </a:tr>
              <a:tr h="126217">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126-150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3.767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3.506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4106975232"/>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2.493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2.772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656421230"/>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2.516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2.359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-6%</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834499354"/>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2.418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2.388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647413597"/>
                  </a:ext>
                </a:extLst>
              </a:tr>
              <a:tr h="134633">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2.448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2.447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160273161"/>
                  </a:ext>
                </a:extLst>
              </a:tr>
              <a:tr h="126217">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151-200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4.739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3.416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-28%</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102584400"/>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3.441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3.201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9668897"/>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3.514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2.816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508620129"/>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3.492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2.971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-15%</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892297100"/>
                  </a:ext>
                </a:extLst>
              </a:tr>
              <a:tr h="134633">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3.348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2.784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979393762"/>
                  </a:ext>
                </a:extLst>
              </a:tr>
              <a:tr h="126217">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201-300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4.529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3.494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-23%</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55051419"/>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3.623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3.543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58348194"/>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3.521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2.965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-16%</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564543183"/>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3.343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3.053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-9%</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43880503"/>
                  </a:ext>
                </a:extLst>
              </a:tr>
              <a:tr h="134633">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3.527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2.912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342416686"/>
                  </a:ext>
                </a:extLst>
              </a:tr>
              <a:tr h="126217">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&gt;300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4.355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3.136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-28%</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4036977507"/>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2.903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3.127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8%</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915265844"/>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2.956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2.741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425718453"/>
                  </a:ext>
                </a:extLst>
              </a:tr>
              <a:tr h="126217">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2.816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2.840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268887870"/>
                  </a:ext>
                </a:extLst>
              </a:tr>
              <a:tr h="134633">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3.139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2.803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dirty="0">
                          <a:effectLst/>
                          <a:latin typeface="Times New Roman" panose="02020603050405020304" pitchFamily="18" charset="0"/>
                          <a:cs typeface="Times New Roman" panose="02020603050405020304" pitchFamily="18" charset="0"/>
                        </a:rPr>
                        <a:t>n/a</a:t>
                      </a:r>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275833865"/>
                  </a:ext>
                </a:extLst>
              </a:tr>
            </a:tbl>
          </a:graphicData>
        </a:graphic>
      </p:graphicFrame>
    </p:spTree>
    <p:extLst>
      <p:ext uri="{BB962C8B-B14F-4D97-AF65-F5344CB8AC3E}">
        <p14:creationId xmlns:p14="http://schemas.microsoft.com/office/powerpoint/2010/main" val="23676155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397933"/>
          </a:xfrm>
        </p:spPr>
        <p:txBody>
          <a:bodyPr>
            <a:noAutofit/>
          </a:bodyPr>
          <a:lstStyle/>
          <a:p>
            <a:pPr algn="ctr"/>
            <a:r>
              <a:rPr lang="da-DK" sz="1200" b="1" dirty="0">
                <a:solidFill>
                  <a:schemeClr val="tx1">
                    <a:lumMod val="85000"/>
                    <a:lumOff val="15000"/>
                  </a:schemeClr>
                </a:solidFill>
                <a:latin typeface="Times New Roman" panose="02020603050405020304" pitchFamily="18" charset="0"/>
                <a:cs typeface="Times New Roman" panose="02020603050405020304" pitchFamily="18" charset="0"/>
              </a:rPr>
              <a:t>Vehicule destinate transportului de călători, SUV-uri și autovehicule mixte cu o masă autorizată maximă de sub 3,5 tone și maxim 9 locuri - persoane fizice - restul judetelor</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EFFE82E-2AE1-4B48-975C-0797F3B2D562}"/>
              </a:ext>
            </a:extLst>
          </p:cNvPr>
          <p:cNvGraphicFramePr>
            <a:graphicFrameLocks noGrp="1"/>
          </p:cNvGraphicFramePr>
          <p:nvPr>
            <p:extLst>
              <p:ext uri="{D42A27DB-BD31-4B8C-83A1-F6EECF244321}">
                <p14:modId xmlns:p14="http://schemas.microsoft.com/office/powerpoint/2010/main" val="2141978061"/>
              </p:ext>
            </p:extLst>
          </p:nvPr>
        </p:nvGraphicFramePr>
        <p:xfrm>
          <a:off x="1803400" y="397933"/>
          <a:ext cx="8426448" cy="5494658"/>
        </p:xfrm>
        <a:graphic>
          <a:graphicData uri="http://schemas.openxmlformats.org/drawingml/2006/table">
            <a:tbl>
              <a:tblPr>
                <a:tableStyleId>{5C22544A-7EE6-4342-B048-85BDC9FD1C3A}</a:tableStyleId>
              </a:tblPr>
              <a:tblGrid>
                <a:gridCol w="1031928">
                  <a:extLst>
                    <a:ext uri="{9D8B030D-6E8A-4147-A177-3AD203B41FA5}">
                      <a16:colId xmlns:a16="http://schemas.microsoft.com/office/drawing/2014/main" val="2311162099"/>
                    </a:ext>
                  </a:extLst>
                </a:gridCol>
                <a:gridCol w="617418">
                  <a:extLst>
                    <a:ext uri="{9D8B030D-6E8A-4147-A177-3AD203B41FA5}">
                      <a16:colId xmlns:a16="http://schemas.microsoft.com/office/drawing/2014/main" val="1216133164"/>
                    </a:ext>
                  </a:extLst>
                </a:gridCol>
                <a:gridCol w="834819">
                  <a:extLst>
                    <a:ext uri="{9D8B030D-6E8A-4147-A177-3AD203B41FA5}">
                      <a16:colId xmlns:a16="http://schemas.microsoft.com/office/drawing/2014/main" val="3783224389"/>
                    </a:ext>
                  </a:extLst>
                </a:gridCol>
                <a:gridCol w="1078307">
                  <a:extLst>
                    <a:ext uri="{9D8B030D-6E8A-4147-A177-3AD203B41FA5}">
                      <a16:colId xmlns:a16="http://schemas.microsoft.com/office/drawing/2014/main" val="182072213"/>
                    </a:ext>
                  </a:extLst>
                </a:gridCol>
                <a:gridCol w="1333390">
                  <a:extLst>
                    <a:ext uri="{9D8B030D-6E8A-4147-A177-3AD203B41FA5}">
                      <a16:colId xmlns:a16="http://schemas.microsoft.com/office/drawing/2014/main" val="1818644875"/>
                    </a:ext>
                  </a:extLst>
                </a:gridCol>
                <a:gridCol w="1333390">
                  <a:extLst>
                    <a:ext uri="{9D8B030D-6E8A-4147-A177-3AD203B41FA5}">
                      <a16:colId xmlns:a16="http://schemas.microsoft.com/office/drawing/2014/main" val="3595626435"/>
                    </a:ext>
                  </a:extLst>
                </a:gridCol>
                <a:gridCol w="1101497">
                  <a:extLst>
                    <a:ext uri="{9D8B030D-6E8A-4147-A177-3AD203B41FA5}">
                      <a16:colId xmlns:a16="http://schemas.microsoft.com/office/drawing/2014/main" val="61947714"/>
                    </a:ext>
                  </a:extLst>
                </a:gridCol>
                <a:gridCol w="1095699">
                  <a:extLst>
                    <a:ext uri="{9D8B030D-6E8A-4147-A177-3AD203B41FA5}">
                      <a16:colId xmlns:a16="http://schemas.microsoft.com/office/drawing/2014/main" val="820274759"/>
                    </a:ext>
                  </a:extLst>
                </a:gridCol>
              </a:tblGrid>
              <a:tr h="123840">
                <a:tc rowSpan="2">
                  <a:txBody>
                    <a:bodyPr/>
                    <a:lstStyle/>
                    <a:p>
                      <a:pPr algn="ctr" fontAlgn="ctr"/>
                      <a:r>
                        <a:rPr lang="en-US" sz="800" u="none" strike="noStrike">
                          <a:effectLst/>
                          <a:latin typeface="Times New Roman" panose="02020603050405020304" pitchFamily="18" charset="0"/>
                          <a:cs typeface="Times New Roman" panose="02020603050405020304" pitchFamily="18" charset="0"/>
                        </a:rPr>
                        <a:t>Putere (kw)</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rowSpan="2">
                  <a:txBody>
                    <a:bodyPr/>
                    <a:lstStyle/>
                    <a:p>
                      <a:pPr algn="ctr" fontAlgn="ctr"/>
                      <a:r>
                        <a:rPr lang="en-US" sz="800" u="none" strike="noStrike">
                          <a:effectLst/>
                          <a:latin typeface="Times New Roman" panose="02020603050405020304" pitchFamily="18" charset="0"/>
                          <a:cs typeface="Times New Roman" panose="02020603050405020304" pitchFamily="18" charset="0"/>
                        </a:rPr>
                        <a:t>Grupa vârstă (ani)</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rowSpan="2">
                  <a:txBody>
                    <a:bodyPr/>
                    <a:lstStyle/>
                    <a:p>
                      <a:pPr algn="ctr" fontAlgn="ctr"/>
                      <a:r>
                        <a:rPr lang="en-US" sz="800" u="none" strike="noStrike">
                          <a:effectLst/>
                          <a:latin typeface="Times New Roman" panose="02020603050405020304" pitchFamily="18" charset="0"/>
                          <a:cs typeface="Times New Roman" panose="02020603050405020304" pitchFamily="18" charset="0"/>
                        </a:rPr>
                        <a:t>Tariful de referință anterior</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gridSpan="2">
                  <a:txBody>
                    <a:bodyPr/>
                    <a:lstStyle/>
                    <a:p>
                      <a:pPr algn="ctr" fontAlgn="ctr"/>
                      <a:r>
                        <a:rPr lang="en-US" sz="800" u="none" strike="noStrike">
                          <a:effectLst/>
                          <a:latin typeface="Times New Roman" panose="02020603050405020304" pitchFamily="18" charset="0"/>
                          <a:cs typeface="Times New Roman" panose="02020603050405020304" pitchFamily="18" charset="0"/>
                        </a:rPr>
                        <a:t>Tariful de referință</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hMerge="1">
                  <a:txBody>
                    <a:bodyPr/>
                    <a:lstStyle/>
                    <a:p>
                      <a:endParaRPr lang="en-US"/>
                    </a:p>
                  </a:txBody>
                  <a:tcPr/>
                </a:tc>
                <a:tc gridSpan="3">
                  <a:txBody>
                    <a:bodyPr/>
                    <a:lstStyle/>
                    <a:p>
                      <a:pPr algn="ctr" fontAlgn="ctr"/>
                      <a:r>
                        <a:rPr lang="en-US" sz="800" u="none" strike="noStrike">
                          <a:effectLst/>
                          <a:latin typeface="Times New Roman" panose="02020603050405020304" pitchFamily="18" charset="0"/>
                          <a:cs typeface="Times New Roman" panose="02020603050405020304" pitchFamily="18" charset="0"/>
                        </a:rPr>
                        <a:t>Media societăților</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6249667"/>
                  </a:ext>
                </a:extLst>
              </a:tr>
              <a:tr h="2227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Tarif nou</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Var % vs tarif anterior</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pt-BR" sz="800" u="none" strike="noStrike">
                          <a:effectLst/>
                          <a:latin typeface="Times New Roman" panose="02020603050405020304" pitchFamily="18" charset="0"/>
                          <a:cs typeface="Times New Roman" panose="02020603050405020304" pitchFamily="18" charset="0"/>
                        </a:rPr>
                        <a:t>Tarif mediu trimestrul 1 2024</a:t>
                      </a:r>
                      <a:endParaRPr lang="pt-BR"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Var % vs tarif nou</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Var % vs tarif anterior</a:t>
                      </a:r>
                      <a:endParaRPr lang="en-US" sz="800" b="1" i="0" u="none" strike="noStrike">
                        <a:solidFill>
                          <a:srgbClr val="FFFFFF"/>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4107996732"/>
                  </a:ext>
                </a:extLst>
              </a:tr>
              <a:tr h="123840">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&lt;=50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1.884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2.083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312078533"/>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1.031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1.513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47%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878496609"/>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1.036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1.272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23%</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285787682"/>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973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1.270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550384723"/>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1.008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1.348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34%</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080291651"/>
                  </a:ext>
                </a:extLst>
              </a:tr>
              <a:tr h="123840">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51-75</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2.033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2.267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12%</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94945492"/>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1.113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1.640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47%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776720738"/>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1.130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1.355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634544845"/>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1.081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1.352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25%</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322424408"/>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1.073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n/a</a:t>
                      </a:r>
                      <a:endParaRPr lang="en-US" sz="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1.425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33%</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455376996"/>
                  </a:ext>
                </a:extLst>
              </a:tr>
              <a:tr h="123840">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76-100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2.281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2.585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13%</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897291708"/>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1.236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1.847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49%</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01547014"/>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1.257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1.477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18%</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662642931"/>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1.211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1.465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87492058"/>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1.214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1.558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28%</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044947494"/>
                  </a:ext>
                </a:extLst>
              </a:tr>
              <a:tr h="123840">
                <a:tc rowSpan="5">
                  <a:txBody>
                    <a:bodyPr/>
                    <a:lstStyle/>
                    <a:p>
                      <a:pPr algn="ctr" fontAlgn="ctr"/>
                      <a:r>
                        <a:rPr lang="en-US" sz="800" u="none" strike="noStrike" dirty="0">
                          <a:effectLst/>
                          <a:latin typeface="Times New Roman" panose="02020603050405020304" pitchFamily="18" charset="0"/>
                          <a:cs typeface="Times New Roman" panose="02020603050405020304" pitchFamily="18" charset="0"/>
                        </a:rPr>
                        <a:t>101-125</a:t>
                      </a:r>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2.456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2.742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12%</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437923752"/>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1.393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1.995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43%</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006674628"/>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1.352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1.613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19%</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4165964643"/>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1.309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1.583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992963314"/>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1.326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1.720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600272864"/>
                  </a:ext>
                </a:extLst>
              </a:tr>
              <a:tr h="123840">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126-150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2.719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2.902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994254357"/>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1.478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2.095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42%</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92785404"/>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1.481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1.756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19%</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326293704"/>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1.455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1.766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21%</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205292918"/>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1.526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1.922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26%</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706112665"/>
                  </a:ext>
                </a:extLst>
              </a:tr>
              <a:tr h="123840">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151-200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3.682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3.371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-8%</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59094558"/>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1.993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2.543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28%</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747557293"/>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2.089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2.233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403991376"/>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1.966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2.306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94006610"/>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2.010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2.404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79601378"/>
                  </a:ext>
                </a:extLst>
              </a:tr>
              <a:tr h="123840">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201-300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3.664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3.483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-5%</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291890912"/>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2.038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2.584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909964854"/>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2.065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2.360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14%</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138324802"/>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2.036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2.488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22%</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397012333"/>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2.041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dirty="0">
                          <a:effectLst/>
                          <a:latin typeface="Times New Roman" panose="02020603050405020304" pitchFamily="18" charset="0"/>
                          <a:cs typeface="Times New Roman" panose="02020603050405020304" pitchFamily="18" charset="0"/>
                        </a:rPr>
                        <a:t>                                       2.548 </a:t>
                      </a:r>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25%</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640185927"/>
                  </a:ext>
                </a:extLst>
              </a:tr>
              <a:tr h="123840">
                <a:tc rowSpan="5">
                  <a:txBody>
                    <a:bodyPr/>
                    <a:lstStyle/>
                    <a:p>
                      <a:pPr algn="ctr" fontAlgn="ctr"/>
                      <a:r>
                        <a:rPr lang="en-US" sz="800" u="none" strike="noStrike">
                          <a:effectLst/>
                          <a:latin typeface="Times New Roman" panose="02020603050405020304" pitchFamily="18" charset="0"/>
                          <a:cs typeface="Times New Roman" panose="02020603050405020304" pitchFamily="18" charset="0"/>
                        </a:rPr>
                        <a:t>&gt;300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&lt;=30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3.137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3.436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3712203132"/>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31-40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1.714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2.616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53%</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1478963641"/>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41-50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1.758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2.230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2996100150"/>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51-60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1.691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2.309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869021783"/>
                  </a:ext>
                </a:extLst>
              </a:tr>
              <a:tr h="123840">
                <a:tc vMerge="1">
                  <a:txBody>
                    <a:bodyPr/>
                    <a:lstStyle/>
                    <a:p>
                      <a:endParaRPr lang="en-US"/>
                    </a:p>
                  </a:txBody>
                  <a:tcPr/>
                </a:tc>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&gt;60</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 n/a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1.699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n/a</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l" fontAlgn="ctr"/>
                      <a:r>
                        <a:rPr lang="en-US" sz="800" u="none" strike="noStrike">
                          <a:effectLst/>
                          <a:latin typeface="Times New Roman" panose="02020603050405020304" pitchFamily="18" charset="0"/>
                          <a:cs typeface="Times New Roman" panose="02020603050405020304" pitchFamily="18" charset="0"/>
                        </a:rPr>
                        <a:t>                                       2.332 </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37%</a:t>
                      </a:r>
                      <a:endParaRPr lang="en-US" sz="800" b="0" i="0" u="none" strike="noStrike">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tc>
                  <a:txBody>
                    <a:bodyPr/>
                    <a:lstStyle/>
                    <a:p>
                      <a:pPr algn="ctr" fontAlgn="ctr"/>
                      <a:r>
                        <a:rPr lang="en-US" sz="800" u="none" strike="noStrike" dirty="0">
                          <a:effectLst/>
                          <a:latin typeface="Times New Roman" panose="02020603050405020304" pitchFamily="18" charset="0"/>
                          <a:cs typeface="Times New Roman" panose="02020603050405020304" pitchFamily="18" charset="0"/>
                        </a:rPr>
                        <a:t>n/a</a:t>
                      </a:r>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64" marR="6664" marT="6664" marB="0" anchor="ctr"/>
                </a:tc>
                <a:extLst>
                  <a:ext uri="{0D108BD9-81ED-4DB2-BD59-A6C34878D82A}">
                    <a16:rowId xmlns:a16="http://schemas.microsoft.com/office/drawing/2014/main" val="868048339"/>
                  </a:ext>
                </a:extLst>
              </a:tr>
            </a:tbl>
          </a:graphicData>
        </a:graphic>
      </p:graphicFrame>
    </p:spTree>
    <p:extLst>
      <p:ext uri="{BB962C8B-B14F-4D97-AF65-F5344CB8AC3E}">
        <p14:creationId xmlns:p14="http://schemas.microsoft.com/office/powerpoint/2010/main" val="362118815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 y="518593"/>
            <a:ext cx="12191999" cy="397933"/>
          </a:xfrm>
        </p:spPr>
        <p:txBody>
          <a:bodyPr>
            <a:noAutofit/>
          </a:bodyPr>
          <a:lstStyle/>
          <a:p>
            <a:pPr algn="ctr"/>
            <a:r>
              <a:rPr lang="da-DK" sz="1200" b="1" dirty="0">
                <a:solidFill>
                  <a:schemeClr val="tx1">
                    <a:lumMod val="85000"/>
                    <a:lumOff val="15000"/>
                  </a:schemeClr>
                </a:solidFill>
                <a:latin typeface="Times New Roman" panose="02020603050405020304" pitchFamily="18" charset="0"/>
                <a:cs typeface="Times New Roman" panose="02020603050405020304" pitchFamily="18" charset="0"/>
              </a:rPr>
              <a:t>Autovehicule pentru transportul bunurilor - persoane fizice</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84FAA19-0C5B-4664-BC90-8141FD9F98AC}"/>
              </a:ext>
            </a:extLst>
          </p:cNvPr>
          <p:cNvGraphicFramePr>
            <a:graphicFrameLocks noGrp="1"/>
          </p:cNvGraphicFramePr>
          <p:nvPr>
            <p:extLst>
              <p:ext uri="{D42A27DB-BD31-4B8C-83A1-F6EECF244321}">
                <p14:modId xmlns:p14="http://schemas.microsoft.com/office/powerpoint/2010/main" val="3078416177"/>
              </p:ext>
            </p:extLst>
          </p:nvPr>
        </p:nvGraphicFramePr>
        <p:xfrm>
          <a:off x="478359" y="916526"/>
          <a:ext cx="11235265" cy="1238250"/>
        </p:xfrm>
        <a:graphic>
          <a:graphicData uri="http://schemas.openxmlformats.org/drawingml/2006/table">
            <a:tbl>
              <a:tblPr>
                <a:tableStyleId>{5C22544A-7EE6-4342-B048-85BDC9FD1C3A}</a:tableStyleId>
              </a:tblPr>
              <a:tblGrid>
                <a:gridCol w="1493002">
                  <a:extLst>
                    <a:ext uri="{9D8B030D-6E8A-4147-A177-3AD203B41FA5}">
                      <a16:colId xmlns:a16="http://schemas.microsoft.com/office/drawing/2014/main" val="1562099762"/>
                    </a:ext>
                  </a:extLst>
                </a:gridCol>
                <a:gridCol w="1144915">
                  <a:extLst>
                    <a:ext uri="{9D8B030D-6E8A-4147-A177-3AD203B41FA5}">
                      <a16:colId xmlns:a16="http://schemas.microsoft.com/office/drawing/2014/main" val="3929675452"/>
                    </a:ext>
                  </a:extLst>
                </a:gridCol>
                <a:gridCol w="1560104">
                  <a:extLst>
                    <a:ext uri="{9D8B030D-6E8A-4147-A177-3AD203B41FA5}">
                      <a16:colId xmlns:a16="http://schemas.microsoft.com/office/drawing/2014/main" val="1868066824"/>
                    </a:ext>
                  </a:extLst>
                </a:gridCol>
                <a:gridCol w="1929161">
                  <a:extLst>
                    <a:ext uri="{9D8B030D-6E8A-4147-A177-3AD203B41FA5}">
                      <a16:colId xmlns:a16="http://schemas.microsoft.com/office/drawing/2014/main" val="3482968138"/>
                    </a:ext>
                  </a:extLst>
                </a:gridCol>
                <a:gridCol w="1929161">
                  <a:extLst>
                    <a:ext uri="{9D8B030D-6E8A-4147-A177-3AD203B41FA5}">
                      <a16:colId xmlns:a16="http://schemas.microsoft.com/office/drawing/2014/main" val="255398909"/>
                    </a:ext>
                  </a:extLst>
                </a:gridCol>
                <a:gridCol w="1593654">
                  <a:extLst>
                    <a:ext uri="{9D8B030D-6E8A-4147-A177-3AD203B41FA5}">
                      <a16:colId xmlns:a16="http://schemas.microsoft.com/office/drawing/2014/main" val="1139393926"/>
                    </a:ext>
                  </a:extLst>
                </a:gridCol>
                <a:gridCol w="1585268">
                  <a:extLst>
                    <a:ext uri="{9D8B030D-6E8A-4147-A177-3AD203B41FA5}">
                      <a16:colId xmlns:a16="http://schemas.microsoft.com/office/drawing/2014/main" val="590967164"/>
                    </a:ext>
                  </a:extLst>
                </a:gridCol>
              </a:tblGrid>
              <a:tr h="152400">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Masa maximă (kg)</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200" u="none" strike="noStrike" dirty="0" err="1">
                          <a:effectLst/>
                          <a:latin typeface="Times New Roman" panose="02020603050405020304" pitchFamily="18" charset="0"/>
                          <a:cs typeface="Times New Roman" panose="02020603050405020304" pitchFamily="18" charset="0"/>
                        </a:rPr>
                        <a:t>Tariful</a:t>
                      </a:r>
                      <a:r>
                        <a:rPr lang="en-US" sz="1200" u="none" strike="noStrike" dirty="0">
                          <a:effectLst/>
                          <a:latin typeface="Times New Roman" panose="02020603050405020304" pitchFamily="18" charset="0"/>
                          <a:cs typeface="Times New Roman" panose="02020603050405020304" pitchFamily="18" charset="0"/>
                        </a:rPr>
                        <a:t> de </a:t>
                      </a:r>
                      <a:r>
                        <a:rPr lang="en-US" sz="1200" u="none" strike="noStrike" dirty="0" err="1">
                          <a:effectLst/>
                          <a:latin typeface="Times New Roman" panose="02020603050405020304" pitchFamily="18" charset="0"/>
                          <a:cs typeface="Times New Roman" panose="02020603050405020304" pitchFamily="18" charset="0"/>
                        </a:rPr>
                        <a:t>referință</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200" u="none" strike="noStrike">
                          <a:effectLst/>
                          <a:latin typeface="Times New Roman" panose="02020603050405020304" pitchFamily="18" charset="0"/>
                          <a:cs typeface="Times New Roman" panose="02020603050405020304" pitchFamily="18" charset="0"/>
                        </a:rPr>
                        <a:t>Media societăților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9926300"/>
                  </a:ext>
                </a:extLst>
              </a:tr>
              <a:tr h="276225">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200" u="none" strike="noStrike">
                          <a:effectLst/>
                          <a:latin typeface="Times New Roman" panose="02020603050405020304" pitchFamily="18" charset="0"/>
                          <a:cs typeface="Times New Roman" panose="02020603050405020304" pitchFamily="18" charset="0"/>
                        </a:rPr>
                        <a:t>Tarif mediu trimestrul 1 2024</a:t>
                      </a:r>
                      <a:endParaRPr lang="pt-BR"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98900552"/>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&lt;3500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1.675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1.421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-15%</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2.403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69%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44%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68713294"/>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3.500-15.999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2.312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2.053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-11%</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3.611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76%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56%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9532751"/>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16.000-20.999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 n/a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7.582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n/a</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12.003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58%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n/a</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686136928"/>
                  </a:ext>
                </a:extLst>
              </a:tr>
              <a:tr h="152400">
                <a:tc>
                  <a:txBody>
                    <a:bodyPr/>
                    <a:lstStyle/>
                    <a:p>
                      <a:pPr algn="l" fontAlgn="ctr"/>
                      <a:r>
                        <a:rPr lang="en-US" sz="1200" u="none" strike="noStrike">
                          <a:effectLst/>
                          <a:latin typeface="Times New Roman" panose="02020603050405020304" pitchFamily="18" charset="0"/>
                          <a:cs typeface="Times New Roman" panose="02020603050405020304" pitchFamily="18" charset="0"/>
                        </a:rPr>
                        <a:t>&gt;=21.000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 n/a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3.740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n/a</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8.409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n/a</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33986235"/>
                  </a:ext>
                </a:extLst>
              </a:tr>
            </a:tbl>
          </a:graphicData>
        </a:graphic>
      </p:graphicFrame>
      <p:sp>
        <p:nvSpPr>
          <p:cNvPr id="5" name="Title 1">
            <a:extLst>
              <a:ext uri="{FF2B5EF4-FFF2-40B4-BE49-F238E27FC236}">
                <a16:creationId xmlns:a16="http://schemas.microsoft.com/office/drawing/2014/main" id="{6CE0FDC4-D5E4-4F67-9FFB-15B74CD0C1FC}"/>
              </a:ext>
            </a:extLst>
          </p:cNvPr>
          <p:cNvSpPr txBox="1">
            <a:spLocks/>
          </p:cNvSpPr>
          <p:nvPr/>
        </p:nvSpPr>
        <p:spPr>
          <a:xfrm>
            <a:off x="-7" y="2454490"/>
            <a:ext cx="12191999" cy="3979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1200" b="1" dirty="0">
                <a:solidFill>
                  <a:schemeClr val="tx1">
                    <a:lumMod val="85000"/>
                    <a:lumOff val="15000"/>
                  </a:schemeClr>
                </a:solidFill>
                <a:latin typeface="Times New Roman" panose="02020603050405020304" pitchFamily="18" charset="0"/>
                <a:cs typeface="Times New Roman" panose="02020603050405020304" pitchFamily="18" charset="0"/>
              </a:rPr>
              <a:t>Remorci, semiremorci - persoane fizice</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E628519-276C-41ED-86E6-13F6C9FF9A09}"/>
              </a:ext>
            </a:extLst>
          </p:cNvPr>
          <p:cNvGraphicFramePr>
            <a:graphicFrameLocks noGrp="1"/>
          </p:cNvGraphicFramePr>
          <p:nvPr>
            <p:extLst>
              <p:ext uri="{D42A27DB-BD31-4B8C-83A1-F6EECF244321}">
                <p14:modId xmlns:p14="http://schemas.microsoft.com/office/powerpoint/2010/main" val="1602046391"/>
              </p:ext>
            </p:extLst>
          </p:nvPr>
        </p:nvGraphicFramePr>
        <p:xfrm>
          <a:off x="478361" y="2852423"/>
          <a:ext cx="11235265" cy="853440"/>
        </p:xfrm>
        <a:graphic>
          <a:graphicData uri="http://schemas.openxmlformats.org/drawingml/2006/table">
            <a:tbl>
              <a:tblPr>
                <a:tableStyleId>{5C22544A-7EE6-4342-B048-85BDC9FD1C3A}</a:tableStyleId>
              </a:tblPr>
              <a:tblGrid>
                <a:gridCol w="1493003">
                  <a:extLst>
                    <a:ext uri="{9D8B030D-6E8A-4147-A177-3AD203B41FA5}">
                      <a16:colId xmlns:a16="http://schemas.microsoft.com/office/drawing/2014/main" val="3862430325"/>
                    </a:ext>
                  </a:extLst>
                </a:gridCol>
                <a:gridCol w="1144915">
                  <a:extLst>
                    <a:ext uri="{9D8B030D-6E8A-4147-A177-3AD203B41FA5}">
                      <a16:colId xmlns:a16="http://schemas.microsoft.com/office/drawing/2014/main" val="3868362590"/>
                    </a:ext>
                  </a:extLst>
                </a:gridCol>
                <a:gridCol w="1560104">
                  <a:extLst>
                    <a:ext uri="{9D8B030D-6E8A-4147-A177-3AD203B41FA5}">
                      <a16:colId xmlns:a16="http://schemas.microsoft.com/office/drawing/2014/main" val="1873304019"/>
                    </a:ext>
                  </a:extLst>
                </a:gridCol>
                <a:gridCol w="1929161">
                  <a:extLst>
                    <a:ext uri="{9D8B030D-6E8A-4147-A177-3AD203B41FA5}">
                      <a16:colId xmlns:a16="http://schemas.microsoft.com/office/drawing/2014/main" val="3389492468"/>
                    </a:ext>
                  </a:extLst>
                </a:gridCol>
                <a:gridCol w="1929161">
                  <a:extLst>
                    <a:ext uri="{9D8B030D-6E8A-4147-A177-3AD203B41FA5}">
                      <a16:colId xmlns:a16="http://schemas.microsoft.com/office/drawing/2014/main" val="2665696521"/>
                    </a:ext>
                  </a:extLst>
                </a:gridCol>
                <a:gridCol w="1593654">
                  <a:extLst>
                    <a:ext uri="{9D8B030D-6E8A-4147-A177-3AD203B41FA5}">
                      <a16:colId xmlns:a16="http://schemas.microsoft.com/office/drawing/2014/main" val="1322240904"/>
                    </a:ext>
                  </a:extLst>
                </a:gridCol>
                <a:gridCol w="1585267">
                  <a:extLst>
                    <a:ext uri="{9D8B030D-6E8A-4147-A177-3AD203B41FA5}">
                      <a16:colId xmlns:a16="http://schemas.microsoft.com/office/drawing/2014/main" val="3601832921"/>
                    </a:ext>
                  </a:extLst>
                </a:gridCol>
              </a:tblGrid>
              <a:tr h="152400">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Masa maximă (kg)</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200" u="none" strike="noStrike" dirty="0" err="1">
                          <a:effectLst/>
                          <a:latin typeface="Times New Roman" panose="02020603050405020304" pitchFamily="18" charset="0"/>
                          <a:cs typeface="Times New Roman" panose="02020603050405020304" pitchFamily="18" charset="0"/>
                        </a:rPr>
                        <a:t>Tariful</a:t>
                      </a:r>
                      <a:r>
                        <a:rPr lang="en-US" sz="1200" u="none" strike="noStrike" dirty="0">
                          <a:effectLst/>
                          <a:latin typeface="Times New Roman" panose="02020603050405020304" pitchFamily="18" charset="0"/>
                          <a:cs typeface="Times New Roman" panose="02020603050405020304" pitchFamily="18" charset="0"/>
                        </a:rPr>
                        <a:t> de </a:t>
                      </a:r>
                      <a:r>
                        <a:rPr lang="en-US" sz="1200" u="none" strike="noStrike" dirty="0" err="1">
                          <a:effectLst/>
                          <a:latin typeface="Times New Roman" panose="02020603050405020304" pitchFamily="18" charset="0"/>
                          <a:cs typeface="Times New Roman" panose="02020603050405020304" pitchFamily="18" charset="0"/>
                        </a:rPr>
                        <a:t>referință</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200" u="none" strike="noStrike">
                          <a:effectLst/>
                          <a:latin typeface="Times New Roman" panose="02020603050405020304" pitchFamily="18" charset="0"/>
                          <a:cs typeface="Times New Roman" panose="02020603050405020304" pitchFamily="18" charset="0"/>
                        </a:rPr>
                        <a:t>Media societăților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9412942"/>
                  </a:ext>
                </a:extLst>
              </a:tr>
              <a:tr h="276225">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200" u="none" strike="noStrike">
                          <a:effectLst/>
                          <a:latin typeface="Times New Roman" panose="02020603050405020304" pitchFamily="18" charset="0"/>
                          <a:cs typeface="Times New Roman" panose="02020603050405020304" pitchFamily="18" charset="0"/>
                        </a:rPr>
                        <a:t>Tarif mediu trimestrul 1 2024</a:t>
                      </a:r>
                      <a:endParaRPr lang="pt-BR"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09130885"/>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&lt;=3500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61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56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-8%</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93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66%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52%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169632102"/>
                  </a:ext>
                </a:extLst>
              </a:tr>
              <a:tr h="152400">
                <a:tc>
                  <a:txBody>
                    <a:bodyPr/>
                    <a:lstStyle/>
                    <a:p>
                      <a:pPr algn="l" fontAlgn="ctr"/>
                      <a:r>
                        <a:rPr lang="en-US" sz="1200" u="none" strike="noStrike">
                          <a:effectLst/>
                          <a:latin typeface="Times New Roman" panose="02020603050405020304" pitchFamily="18" charset="0"/>
                          <a:cs typeface="Times New Roman" panose="02020603050405020304" pitchFamily="18" charset="0"/>
                        </a:rPr>
                        <a:t>&gt;3500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124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126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161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27%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29%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14055099"/>
                  </a:ext>
                </a:extLst>
              </a:tr>
            </a:tbl>
          </a:graphicData>
        </a:graphic>
      </p:graphicFrame>
      <p:sp>
        <p:nvSpPr>
          <p:cNvPr id="7" name="Title 1">
            <a:extLst>
              <a:ext uri="{FF2B5EF4-FFF2-40B4-BE49-F238E27FC236}">
                <a16:creationId xmlns:a16="http://schemas.microsoft.com/office/drawing/2014/main" id="{606210C2-7DD4-4A48-82D0-EBA9CFC02CFF}"/>
              </a:ext>
            </a:extLst>
          </p:cNvPr>
          <p:cNvSpPr txBox="1">
            <a:spLocks/>
          </p:cNvSpPr>
          <p:nvPr/>
        </p:nvSpPr>
        <p:spPr>
          <a:xfrm>
            <a:off x="1" y="4005577"/>
            <a:ext cx="12191999" cy="3979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1200" b="1" dirty="0">
                <a:solidFill>
                  <a:schemeClr val="tx1">
                    <a:lumMod val="85000"/>
                    <a:lumOff val="15000"/>
                  </a:schemeClr>
                </a:solidFill>
                <a:latin typeface="Times New Roman" panose="02020603050405020304" pitchFamily="18" charset="0"/>
                <a:cs typeface="Times New Roman" panose="02020603050405020304" pitchFamily="18" charset="0"/>
              </a:rPr>
              <a:t>Tractoare rutiere - persoane fizice</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DA00BEF0-C19D-4FA8-8207-C6B1258DC80F}"/>
              </a:ext>
            </a:extLst>
          </p:cNvPr>
          <p:cNvGraphicFramePr>
            <a:graphicFrameLocks noGrp="1"/>
          </p:cNvGraphicFramePr>
          <p:nvPr>
            <p:extLst>
              <p:ext uri="{D42A27DB-BD31-4B8C-83A1-F6EECF244321}">
                <p14:modId xmlns:p14="http://schemas.microsoft.com/office/powerpoint/2010/main" val="456651583"/>
              </p:ext>
            </p:extLst>
          </p:nvPr>
        </p:nvGraphicFramePr>
        <p:xfrm>
          <a:off x="478361" y="4403510"/>
          <a:ext cx="11235265" cy="786765"/>
        </p:xfrm>
        <a:graphic>
          <a:graphicData uri="http://schemas.openxmlformats.org/drawingml/2006/table">
            <a:tbl>
              <a:tblPr>
                <a:tableStyleId>{5C22544A-7EE6-4342-B048-85BDC9FD1C3A}</a:tableStyleId>
              </a:tblPr>
              <a:tblGrid>
                <a:gridCol w="1493003">
                  <a:extLst>
                    <a:ext uri="{9D8B030D-6E8A-4147-A177-3AD203B41FA5}">
                      <a16:colId xmlns:a16="http://schemas.microsoft.com/office/drawing/2014/main" val="4092138610"/>
                    </a:ext>
                  </a:extLst>
                </a:gridCol>
                <a:gridCol w="1144915">
                  <a:extLst>
                    <a:ext uri="{9D8B030D-6E8A-4147-A177-3AD203B41FA5}">
                      <a16:colId xmlns:a16="http://schemas.microsoft.com/office/drawing/2014/main" val="3605487560"/>
                    </a:ext>
                  </a:extLst>
                </a:gridCol>
                <a:gridCol w="1560104">
                  <a:extLst>
                    <a:ext uri="{9D8B030D-6E8A-4147-A177-3AD203B41FA5}">
                      <a16:colId xmlns:a16="http://schemas.microsoft.com/office/drawing/2014/main" val="1458734844"/>
                    </a:ext>
                  </a:extLst>
                </a:gridCol>
                <a:gridCol w="1929161">
                  <a:extLst>
                    <a:ext uri="{9D8B030D-6E8A-4147-A177-3AD203B41FA5}">
                      <a16:colId xmlns:a16="http://schemas.microsoft.com/office/drawing/2014/main" val="2060211060"/>
                    </a:ext>
                  </a:extLst>
                </a:gridCol>
                <a:gridCol w="1929161">
                  <a:extLst>
                    <a:ext uri="{9D8B030D-6E8A-4147-A177-3AD203B41FA5}">
                      <a16:colId xmlns:a16="http://schemas.microsoft.com/office/drawing/2014/main" val="3516905646"/>
                    </a:ext>
                  </a:extLst>
                </a:gridCol>
                <a:gridCol w="1593654">
                  <a:extLst>
                    <a:ext uri="{9D8B030D-6E8A-4147-A177-3AD203B41FA5}">
                      <a16:colId xmlns:a16="http://schemas.microsoft.com/office/drawing/2014/main" val="1725182104"/>
                    </a:ext>
                  </a:extLst>
                </a:gridCol>
                <a:gridCol w="1585267">
                  <a:extLst>
                    <a:ext uri="{9D8B030D-6E8A-4147-A177-3AD203B41FA5}">
                      <a16:colId xmlns:a16="http://schemas.microsoft.com/office/drawing/2014/main" val="1348216110"/>
                    </a:ext>
                  </a:extLst>
                </a:gridCol>
              </a:tblGrid>
              <a:tr h="152400">
                <a:tc rowSpan="2">
                  <a:txBody>
                    <a:bodyPr/>
                    <a:lstStyle/>
                    <a:p>
                      <a:pPr algn="ctr" fontAlgn="ctr"/>
                      <a:r>
                        <a:rPr lang="en-US" sz="1200" u="none" strike="noStrike" dirty="0" err="1">
                          <a:effectLst/>
                          <a:latin typeface="Times New Roman" panose="02020603050405020304" pitchFamily="18" charset="0"/>
                          <a:cs typeface="Times New Roman" panose="02020603050405020304" pitchFamily="18" charset="0"/>
                        </a:rPr>
                        <a:t>Putere</a:t>
                      </a:r>
                      <a:r>
                        <a:rPr lang="en-US" sz="1200" u="none" strike="noStrike" dirty="0">
                          <a:effectLst/>
                          <a:latin typeface="Times New Roman" panose="02020603050405020304" pitchFamily="18" charset="0"/>
                          <a:cs typeface="Times New Roman" panose="02020603050405020304" pitchFamily="18" charset="0"/>
                        </a:rPr>
                        <a:t> (CP)</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dirty="0" err="1">
                          <a:effectLst/>
                          <a:latin typeface="Times New Roman" panose="02020603050405020304" pitchFamily="18" charset="0"/>
                          <a:cs typeface="Times New Roman" panose="02020603050405020304" pitchFamily="18" charset="0"/>
                        </a:rPr>
                        <a:t>Tariful</a:t>
                      </a:r>
                      <a:r>
                        <a:rPr lang="en-US" sz="1200" u="none" strike="noStrike" dirty="0">
                          <a:effectLst/>
                          <a:latin typeface="Times New Roman" panose="02020603050405020304" pitchFamily="18" charset="0"/>
                          <a:cs typeface="Times New Roman" panose="02020603050405020304" pitchFamily="18" charset="0"/>
                        </a:rPr>
                        <a:t> de </a:t>
                      </a:r>
                      <a:r>
                        <a:rPr lang="en-US" sz="1200" u="none" strike="noStrike" dirty="0" err="1">
                          <a:effectLst/>
                          <a:latin typeface="Times New Roman" panose="02020603050405020304" pitchFamily="18" charset="0"/>
                          <a:cs typeface="Times New Roman" panose="02020603050405020304" pitchFamily="18" charset="0"/>
                        </a:rPr>
                        <a:t>referință</a:t>
                      </a:r>
                      <a:r>
                        <a:rPr lang="en-US" sz="1200" u="none" strike="noStrike" dirty="0">
                          <a:effectLst/>
                          <a:latin typeface="Times New Roman" panose="02020603050405020304" pitchFamily="18" charset="0"/>
                          <a:cs typeface="Times New Roman" panose="02020603050405020304" pitchFamily="18" charset="0"/>
                        </a:rPr>
                        <a:t> anterior</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200" u="none" strike="noStrike">
                          <a:effectLst/>
                          <a:latin typeface="Times New Roman" panose="02020603050405020304" pitchFamily="18" charset="0"/>
                          <a:cs typeface="Times New Roman" panose="02020603050405020304" pitchFamily="18" charset="0"/>
                        </a:rPr>
                        <a:t>Media societăților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0403740"/>
                  </a:ext>
                </a:extLst>
              </a:tr>
              <a:tr h="209550">
                <a:tc vMerge="1">
                  <a:txBody>
                    <a:bodyPr/>
                    <a:lstStyle/>
                    <a:p>
                      <a:endParaRPr lang="en-US"/>
                    </a:p>
                  </a:txBody>
                  <a:tcPr/>
                </a:tc>
                <a:tc vMerge="1">
                  <a:txBody>
                    <a:bodyPr/>
                    <a:lstStyle/>
                    <a:p>
                      <a:endParaRPr lang="en-US"/>
                    </a:p>
                  </a:txBody>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Tarif </a:t>
                      </a:r>
                      <a:r>
                        <a:rPr lang="en-US" sz="1200" u="none" strike="noStrike" dirty="0" err="1">
                          <a:effectLst/>
                          <a:latin typeface="Times New Roman" panose="02020603050405020304" pitchFamily="18" charset="0"/>
                          <a:cs typeface="Times New Roman" panose="02020603050405020304" pitchFamily="18" charset="0"/>
                        </a:rPr>
                        <a:t>nou</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Var % vs </a:t>
                      </a:r>
                      <a:r>
                        <a:rPr lang="en-US" sz="1200" u="none" strike="noStrike" dirty="0" err="1">
                          <a:effectLst/>
                          <a:latin typeface="Times New Roman" panose="02020603050405020304" pitchFamily="18" charset="0"/>
                          <a:cs typeface="Times New Roman" panose="02020603050405020304" pitchFamily="18" charset="0"/>
                        </a:rPr>
                        <a:t>tarif</a:t>
                      </a:r>
                      <a:r>
                        <a:rPr lang="en-US" sz="1200" u="none" strike="noStrike" dirty="0">
                          <a:effectLst/>
                          <a:latin typeface="Times New Roman" panose="02020603050405020304" pitchFamily="18" charset="0"/>
                          <a:cs typeface="Times New Roman" panose="02020603050405020304" pitchFamily="18" charset="0"/>
                        </a:rPr>
                        <a:t> anterior</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200" u="none" strike="noStrike">
                          <a:effectLst/>
                          <a:latin typeface="Times New Roman" panose="02020603050405020304" pitchFamily="18" charset="0"/>
                          <a:cs typeface="Times New Roman" panose="02020603050405020304" pitchFamily="18" charset="0"/>
                        </a:rPr>
                        <a:t>Tarif mediu trimestrul 1 2024</a:t>
                      </a:r>
                      <a:endParaRPr lang="pt-BR"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91260064"/>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&lt;=45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145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95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-34%</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157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65%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576080203"/>
                  </a:ext>
                </a:extLst>
              </a:tr>
              <a:tr h="152400">
                <a:tc>
                  <a:txBody>
                    <a:bodyPr/>
                    <a:lstStyle/>
                    <a:p>
                      <a:pPr algn="l" fontAlgn="ctr"/>
                      <a:r>
                        <a:rPr lang="en-US" sz="1200" u="none" strike="noStrike">
                          <a:effectLst/>
                          <a:latin typeface="Times New Roman" panose="02020603050405020304" pitchFamily="18" charset="0"/>
                          <a:cs typeface="Times New Roman" panose="02020603050405020304" pitchFamily="18" charset="0"/>
                        </a:rPr>
                        <a:t>&gt;45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272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241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-11%</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241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-12%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74255007"/>
                  </a:ext>
                </a:extLst>
              </a:tr>
            </a:tbl>
          </a:graphicData>
        </a:graphic>
      </p:graphicFrame>
    </p:spTree>
    <p:extLst>
      <p:ext uri="{BB962C8B-B14F-4D97-AF65-F5344CB8AC3E}">
        <p14:creationId xmlns:p14="http://schemas.microsoft.com/office/powerpoint/2010/main" val="67844514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 y="656006"/>
            <a:ext cx="12191999" cy="397933"/>
          </a:xfrm>
        </p:spPr>
        <p:txBody>
          <a:bodyPr>
            <a:noAutofit/>
          </a:bodyPr>
          <a:lstStyle/>
          <a:p>
            <a:pPr algn="ctr"/>
            <a:r>
              <a:rPr lang="da-DK" sz="1200" b="1" dirty="0">
                <a:solidFill>
                  <a:schemeClr val="tx1">
                    <a:lumMod val="85000"/>
                    <a:lumOff val="15000"/>
                  </a:schemeClr>
                </a:solidFill>
                <a:latin typeface="Times New Roman" panose="02020603050405020304" pitchFamily="18" charset="0"/>
                <a:cs typeface="Times New Roman" panose="02020603050405020304" pitchFamily="18" charset="0"/>
              </a:rPr>
              <a:t>Motociclete, mopede, motociclete electrice hibride și ATV-uri, cu sau fără ataș - persoane fizice</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6CE0FDC4-D5E4-4F67-9FFB-15B74CD0C1FC}"/>
              </a:ext>
            </a:extLst>
          </p:cNvPr>
          <p:cNvSpPr txBox="1">
            <a:spLocks/>
          </p:cNvSpPr>
          <p:nvPr/>
        </p:nvSpPr>
        <p:spPr>
          <a:xfrm>
            <a:off x="-4" y="2530578"/>
            <a:ext cx="12191999" cy="3979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1200" b="1" dirty="0">
                <a:solidFill>
                  <a:schemeClr val="tx1">
                    <a:lumMod val="85000"/>
                    <a:lumOff val="15000"/>
                  </a:schemeClr>
                </a:solidFill>
                <a:latin typeface="Times New Roman" panose="02020603050405020304" pitchFamily="18" charset="0"/>
                <a:cs typeface="Times New Roman" panose="02020603050405020304" pitchFamily="18" charset="0"/>
              </a:rPr>
              <a:t>Alte vehicule - persoane fizice</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72D9D74-B41E-4D70-B94C-9BE307D16A4D}"/>
              </a:ext>
            </a:extLst>
          </p:cNvPr>
          <p:cNvGraphicFramePr>
            <a:graphicFrameLocks noGrp="1"/>
          </p:cNvGraphicFramePr>
          <p:nvPr>
            <p:extLst>
              <p:ext uri="{D42A27DB-BD31-4B8C-83A1-F6EECF244321}">
                <p14:modId xmlns:p14="http://schemas.microsoft.com/office/powerpoint/2010/main" val="1892499748"/>
              </p:ext>
            </p:extLst>
          </p:nvPr>
        </p:nvGraphicFramePr>
        <p:xfrm>
          <a:off x="478362" y="1053939"/>
          <a:ext cx="11235265" cy="786765"/>
        </p:xfrm>
        <a:graphic>
          <a:graphicData uri="http://schemas.openxmlformats.org/drawingml/2006/table">
            <a:tbl>
              <a:tblPr>
                <a:tableStyleId>{5C22544A-7EE6-4342-B048-85BDC9FD1C3A}</a:tableStyleId>
              </a:tblPr>
              <a:tblGrid>
                <a:gridCol w="1493003">
                  <a:extLst>
                    <a:ext uri="{9D8B030D-6E8A-4147-A177-3AD203B41FA5}">
                      <a16:colId xmlns:a16="http://schemas.microsoft.com/office/drawing/2014/main" val="3109223814"/>
                    </a:ext>
                  </a:extLst>
                </a:gridCol>
                <a:gridCol w="1144915">
                  <a:extLst>
                    <a:ext uri="{9D8B030D-6E8A-4147-A177-3AD203B41FA5}">
                      <a16:colId xmlns:a16="http://schemas.microsoft.com/office/drawing/2014/main" val="4146659663"/>
                    </a:ext>
                  </a:extLst>
                </a:gridCol>
                <a:gridCol w="1560104">
                  <a:extLst>
                    <a:ext uri="{9D8B030D-6E8A-4147-A177-3AD203B41FA5}">
                      <a16:colId xmlns:a16="http://schemas.microsoft.com/office/drawing/2014/main" val="109662383"/>
                    </a:ext>
                  </a:extLst>
                </a:gridCol>
                <a:gridCol w="1929161">
                  <a:extLst>
                    <a:ext uri="{9D8B030D-6E8A-4147-A177-3AD203B41FA5}">
                      <a16:colId xmlns:a16="http://schemas.microsoft.com/office/drawing/2014/main" val="3506097868"/>
                    </a:ext>
                  </a:extLst>
                </a:gridCol>
                <a:gridCol w="1929161">
                  <a:extLst>
                    <a:ext uri="{9D8B030D-6E8A-4147-A177-3AD203B41FA5}">
                      <a16:colId xmlns:a16="http://schemas.microsoft.com/office/drawing/2014/main" val="2921165205"/>
                    </a:ext>
                  </a:extLst>
                </a:gridCol>
                <a:gridCol w="1593654">
                  <a:extLst>
                    <a:ext uri="{9D8B030D-6E8A-4147-A177-3AD203B41FA5}">
                      <a16:colId xmlns:a16="http://schemas.microsoft.com/office/drawing/2014/main" val="3210775306"/>
                    </a:ext>
                  </a:extLst>
                </a:gridCol>
                <a:gridCol w="1585267">
                  <a:extLst>
                    <a:ext uri="{9D8B030D-6E8A-4147-A177-3AD203B41FA5}">
                      <a16:colId xmlns:a16="http://schemas.microsoft.com/office/drawing/2014/main" val="2667887252"/>
                    </a:ext>
                  </a:extLst>
                </a:gridCol>
              </a:tblGrid>
              <a:tr h="152400">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Capacitate cilindrică (cmc)</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200" u="none" strike="noStrike">
                          <a:effectLst/>
                          <a:latin typeface="Times New Roman" panose="02020603050405020304" pitchFamily="18" charset="0"/>
                          <a:cs typeface="Times New Roman" panose="02020603050405020304" pitchFamily="18" charset="0"/>
                        </a:rPr>
                        <a:t>Media societăților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4296078"/>
                  </a:ext>
                </a:extLst>
              </a:tr>
              <a:tr h="209550">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Var % vs </a:t>
                      </a:r>
                      <a:r>
                        <a:rPr lang="en-US" sz="1200" u="none" strike="noStrike" dirty="0" err="1">
                          <a:effectLst/>
                          <a:latin typeface="Times New Roman" panose="02020603050405020304" pitchFamily="18" charset="0"/>
                          <a:cs typeface="Times New Roman" panose="02020603050405020304" pitchFamily="18" charset="0"/>
                        </a:rPr>
                        <a:t>tarif</a:t>
                      </a:r>
                      <a:r>
                        <a:rPr lang="en-US" sz="1200" u="none" strike="noStrike" dirty="0">
                          <a:effectLst/>
                          <a:latin typeface="Times New Roman" panose="02020603050405020304" pitchFamily="18" charset="0"/>
                          <a:cs typeface="Times New Roman" panose="02020603050405020304" pitchFamily="18" charset="0"/>
                        </a:rPr>
                        <a:t> anterior</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200" u="none" strike="noStrike">
                          <a:effectLst/>
                          <a:latin typeface="Times New Roman" panose="02020603050405020304" pitchFamily="18" charset="0"/>
                          <a:cs typeface="Times New Roman" panose="02020603050405020304" pitchFamily="18" charset="0"/>
                        </a:rPr>
                        <a:t>Tarif mediu trimestrul 1 2024</a:t>
                      </a:r>
                      <a:endParaRPr lang="pt-BR"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03200299"/>
                  </a:ext>
                </a:extLst>
              </a:tr>
              <a:tr h="142875">
                <a:tc>
                  <a:txBody>
                    <a:bodyPr/>
                    <a:lstStyle/>
                    <a:p>
                      <a:pPr algn="l" fontAlgn="ctr"/>
                      <a:r>
                        <a:rPr lang="en-US" sz="1200" u="none" strike="noStrike">
                          <a:effectLst/>
                          <a:latin typeface="Times New Roman" panose="02020603050405020304" pitchFamily="18" charset="0"/>
                          <a:cs typeface="Times New Roman" panose="02020603050405020304" pitchFamily="18" charset="0"/>
                        </a:rPr>
                        <a:t>&lt;=50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                     155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221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42%</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192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23%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30414782"/>
                  </a:ext>
                </a:extLst>
              </a:tr>
              <a:tr h="152400">
                <a:tc>
                  <a:txBody>
                    <a:bodyPr/>
                    <a:lstStyle/>
                    <a:p>
                      <a:pPr algn="l" fontAlgn="ctr"/>
                      <a:r>
                        <a:rPr lang="en-US" sz="1200" u="none" strike="noStrike">
                          <a:effectLst/>
                          <a:latin typeface="Times New Roman" panose="02020603050405020304" pitchFamily="18" charset="0"/>
                          <a:cs typeface="Times New Roman" panose="02020603050405020304" pitchFamily="18" charset="0"/>
                        </a:rPr>
                        <a:t>&gt;50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                     548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648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18%</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507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-22%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554952593"/>
                  </a:ext>
                </a:extLst>
              </a:tr>
            </a:tbl>
          </a:graphicData>
        </a:graphic>
      </p:graphicFrame>
      <p:graphicFrame>
        <p:nvGraphicFramePr>
          <p:cNvPr id="9" name="Table 8">
            <a:extLst>
              <a:ext uri="{FF2B5EF4-FFF2-40B4-BE49-F238E27FC236}">
                <a16:creationId xmlns:a16="http://schemas.microsoft.com/office/drawing/2014/main" id="{9D7F0D9A-A185-442E-A665-4BDBA1DD0BFA}"/>
              </a:ext>
            </a:extLst>
          </p:cNvPr>
          <p:cNvGraphicFramePr>
            <a:graphicFrameLocks noGrp="1"/>
          </p:cNvGraphicFramePr>
          <p:nvPr>
            <p:extLst>
              <p:ext uri="{D42A27DB-BD31-4B8C-83A1-F6EECF244321}">
                <p14:modId xmlns:p14="http://schemas.microsoft.com/office/powerpoint/2010/main" val="1722759887"/>
              </p:ext>
            </p:extLst>
          </p:nvPr>
        </p:nvGraphicFramePr>
        <p:xfrm>
          <a:off x="478364" y="2928511"/>
          <a:ext cx="11235266" cy="603885"/>
        </p:xfrm>
        <a:graphic>
          <a:graphicData uri="http://schemas.openxmlformats.org/drawingml/2006/table">
            <a:tbl>
              <a:tblPr>
                <a:tableStyleId>{5C22544A-7EE6-4342-B048-85BDC9FD1C3A}</a:tableStyleId>
              </a:tblPr>
              <a:tblGrid>
                <a:gridCol w="1493004">
                  <a:extLst>
                    <a:ext uri="{9D8B030D-6E8A-4147-A177-3AD203B41FA5}">
                      <a16:colId xmlns:a16="http://schemas.microsoft.com/office/drawing/2014/main" val="1236572300"/>
                    </a:ext>
                  </a:extLst>
                </a:gridCol>
                <a:gridCol w="1144915">
                  <a:extLst>
                    <a:ext uri="{9D8B030D-6E8A-4147-A177-3AD203B41FA5}">
                      <a16:colId xmlns:a16="http://schemas.microsoft.com/office/drawing/2014/main" val="428453289"/>
                    </a:ext>
                  </a:extLst>
                </a:gridCol>
                <a:gridCol w="1560104">
                  <a:extLst>
                    <a:ext uri="{9D8B030D-6E8A-4147-A177-3AD203B41FA5}">
                      <a16:colId xmlns:a16="http://schemas.microsoft.com/office/drawing/2014/main" val="727807723"/>
                    </a:ext>
                  </a:extLst>
                </a:gridCol>
                <a:gridCol w="1929161">
                  <a:extLst>
                    <a:ext uri="{9D8B030D-6E8A-4147-A177-3AD203B41FA5}">
                      <a16:colId xmlns:a16="http://schemas.microsoft.com/office/drawing/2014/main" val="4131873934"/>
                    </a:ext>
                  </a:extLst>
                </a:gridCol>
                <a:gridCol w="1929161">
                  <a:extLst>
                    <a:ext uri="{9D8B030D-6E8A-4147-A177-3AD203B41FA5}">
                      <a16:colId xmlns:a16="http://schemas.microsoft.com/office/drawing/2014/main" val="1675904993"/>
                    </a:ext>
                  </a:extLst>
                </a:gridCol>
                <a:gridCol w="1593654">
                  <a:extLst>
                    <a:ext uri="{9D8B030D-6E8A-4147-A177-3AD203B41FA5}">
                      <a16:colId xmlns:a16="http://schemas.microsoft.com/office/drawing/2014/main" val="747171032"/>
                    </a:ext>
                  </a:extLst>
                </a:gridCol>
                <a:gridCol w="1585267">
                  <a:extLst>
                    <a:ext uri="{9D8B030D-6E8A-4147-A177-3AD203B41FA5}">
                      <a16:colId xmlns:a16="http://schemas.microsoft.com/office/drawing/2014/main" val="2777540717"/>
                    </a:ext>
                  </a:extLst>
                </a:gridCol>
              </a:tblGrid>
              <a:tr h="152400">
                <a:tc rowSpan="2">
                  <a:txBody>
                    <a:bodyPr/>
                    <a:lstStyle/>
                    <a:p>
                      <a:pPr algn="ctr" fontAlgn="ctr"/>
                      <a:r>
                        <a:rPr lang="en-US" sz="1200" u="none" strike="noStrike" dirty="0" err="1">
                          <a:effectLst/>
                          <a:latin typeface="Times New Roman" panose="02020603050405020304" pitchFamily="18" charset="0"/>
                          <a:cs typeface="Times New Roman" panose="02020603050405020304" pitchFamily="18" charset="0"/>
                        </a:rPr>
                        <a:t>Categorie</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Tariful de referință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200" u="none" strike="noStrike" dirty="0" err="1">
                          <a:effectLst/>
                          <a:latin typeface="Times New Roman" panose="02020603050405020304" pitchFamily="18" charset="0"/>
                          <a:cs typeface="Times New Roman" panose="02020603050405020304" pitchFamily="18" charset="0"/>
                        </a:rPr>
                        <a:t>Tariful</a:t>
                      </a:r>
                      <a:r>
                        <a:rPr lang="en-US" sz="1200" u="none" strike="noStrike" dirty="0">
                          <a:effectLst/>
                          <a:latin typeface="Times New Roman" panose="02020603050405020304" pitchFamily="18" charset="0"/>
                          <a:cs typeface="Times New Roman" panose="02020603050405020304" pitchFamily="18" charset="0"/>
                        </a:rPr>
                        <a:t> de </a:t>
                      </a:r>
                      <a:r>
                        <a:rPr lang="en-US" sz="1200" u="none" strike="noStrike" dirty="0" err="1">
                          <a:effectLst/>
                          <a:latin typeface="Times New Roman" panose="02020603050405020304" pitchFamily="18" charset="0"/>
                          <a:cs typeface="Times New Roman" panose="02020603050405020304" pitchFamily="18" charset="0"/>
                        </a:rPr>
                        <a:t>referință</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200" u="none" strike="noStrike">
                          <a:effectLst/>
                          <a:latin typeface="Times New Roman" panose="02020603050405020304" pitchFamily="18" charset="0"/>
                          <a:cs typeface="Times New Roman" panose="02020603050405020304" pitchFamily="18" charset="0"/>
                        </a:rPr>
                        <a:t>Media societăților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6621524"/>
                  </a:ext>
                </a:extLst>
              </a:tr>
              <a:tr h="219075">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200" u="none" strike="noStrike">
                          <a:effectLst/>
                          <a:latin typeface="Times New Roman" panose="02020603050405020304" pitchFamily="18" charset="0"/>
                          <a:cs typeface="Times New Roman" panose="02020603050405020304" pitchFamily="18" charset="0"/>
                        </a:rPr>
                        <a:t>Tarif mediu trimestrul 1 2024</a:t>
                      </a:r>
                      <a:endParaRPr lang="pt-BR"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nou</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Var % vs tarif anterior</a:t>
                      </a:r>
                      <a:endParaRPr lang="en-US" sz="1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31056876"/>
                  </a:ext>
                </a:extLst>
              </a:tr>
              <a:tr h="152400">
                <a:tc>
                  <a:txBody>
                    <a:bodyPr/>
                    <a:lstStyle/>
                    <a:p>
                      <a:pPr algn="l" fontAlgn="ctr"/>
                      <a:r>
                        <a:rPr lang="en-US" sz="1200" u="none" strike="noStrike">
                          <a:effectLst/>
                          <a:latin typeface="Times New Roman" panose="02020603050405020304" pitchFamily="18" charset="0"/>
                          <a:cs typeface="Times New Roman" panose="02020603050405020304" pitchFamily="18" charset="0"/>
                        </a:rPr>
                        <a:t>Alte vehicule</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                  1.131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1.240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10%</a:t>
                      </a: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                                       1.538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a:effectLst/>
                          <a:latin typeface="Times New Roman" panose="02020603050405020304" pitchFamily="18" charset="0"/>
                          <a:cs typeface="Times New Roman" panose="02020603050405020304" pitchFamily="18" charset="0"/>
                        </a:rPr>
                        <a:t>24%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200" u="none" strike="noStrike" dirty="0">
                          <a:effectLst/>
                          <a:latin typeface="Times New Roman" panose="02020603050405020304" pitchFamily="18" charset="0"/>
                          <a:cs typeface="Times New Roman" panose="02020603050405020304" pitchFamily="18" charset="0"/>
                        </a:rPr>
                        <a:t>36%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54286521"/>
                  </a:ext>
                </a:extLst>
              </a:tr>
            </a:tbl>
          </a:graphicData>
        </a:graphic>
      </p:graphicFrame>
    </p:spTree>
    <p:extLst>
      <p:ext uri="{BB962C8B-B14F-4D97-AF65-F5344CB8AC3E}">
        <p14:creationId xmlns:p14="http://schemas.microsoft.com/office/powerpoint/2010/main" val="4969693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 y="685800"/>
            <a:ext cx="12191999" cy="397933"/>
          </a:xfrm>
        </p:spPr>
        <p:txBody>
          <a:bodyPr>
            <a:noAutofit/>
          </a:bodyPr>
          <a:lstStyle/>
          <a:p>
            <a:pPr algn="ctr"/>
            <a:r>
              <a:rPr lang="da-DK" sz="1200" b="1" dirty="0">
                <a:solidFill>
                  <a:schemeClr val="tx1">
                    <a:lumMod val="85000"/>
                    <a:lumOff val="15000"/>
                  </a:schemeClr>
                </a:solidFill>
                <a:latin typeface="Times New Roman" panose="02020603050405020304" pitchFamily="18" charset="0"/>
                <a:cs typeface="Times New Roman" panose="02020603050405020304" pitchFamily="18" charset="0"/>
              </a:rPr>
              <a:t>Vehicule destinate transportului de călători, SUV-uri și autovehicule mixte cu o masă autorizată maximă de sub 3,5 tone și maxim 9 locuri - persoane juridice</a:t>
            </a:r>
            <a:endParaRPr lang="ro-RO"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03DEB8D-8DBE-4F30-B2BB-09B55467D5C7}"/>
              </a:ext>
            </a:extLst>
          </p:cNvPr>
          <p:cNvGraphicFramePr>
            <a:graphicFrameLocks noGrp="1"/>
          </p:cNvGraphicFramePr>
          <p:nvPr>
            <p:extLst>
              <p:ext uri="{D42A27DB-BD31-4B8C-83A1-F6EECF244321}">
                <p14:modId xmlns:p14="http://schemas.microsoft.com/office/powerpoint/2010/main" val="3462540441"/>
              </p:ext>
            </p:extLst>
          </p:nvPr>
        </p:nvGraphicFramePr>
        <p:xfrm>
          <a:off x="478361" y="1474258"/>
          <a:ext cx="11235264" cy="3288030"/>
        </p:xfrm>
        <a:graphic>
          <a:graphicData uri="http://schemas.openxmlformats.org/drawingml/2006/table">
            <a:tbl>
              <a:tblPr>
                <a:tableStyleId>{5C22544A-7EE6-4342-B048-85BDC9FD1C3A}</a:tableStyleId>
              </a:tblPr>
              <a:tblGrid>
                <a:gridCol w="1375904">
                  <a:extLst>
                    <a:ext uri="{9D8B030D-6E8A-4147-A177-3AD203B41FA5}">
                      <a16:colId xmlns:a16="http://schemas.microsoft.com/office/drawing/2014/main" val="1885612516"/>
                    </a:ext>
                  </a:extLst>
                </a:gridCol>
                <a:gridCol w="823223">
                  <a:extLst>
                    <a:ext uri="{9D8B030D-6E8A-4147-A177-3AD203B41FA5}">
                      <a16:colId xmlns:a16="http://schemas.microsoft.com/office/drawing/2014/main" val="3015795215"/>
                    </a:ext>
                  </a:extLst>
                </a:gridCol>
                <a:gridCol w="1113091">
                  <a:extLst>
                    <a:ext uri="{9D8B030D-6E8A-4147-A177-3AD203B41FA5}">
                      <a16:colId xmlns:a16="http://schemas.microsoft.com/office/drawing/2014/main" val="839319854"/>
                    </a:ext>
                  </a:extLst>
                </a:gridCol>
                <a:gridCol w="1437743">
                  <a:extLst>
                    <a:ext uri="{9D8B030D-6E8A-4147-A177-3AD203B41FA5}">
                      <a16:colId xmlns:a16="http://schemas.microsoft.com/office/drawing/2014/main" val="1364372685"/>
                    </a:ext>
                  </a:extLst>
                </a:gridCol>
                <a:gridCol w="1777854">
                  <a:extLst>
                    <a:ext uri="{9D8B030D-6E8A-4147-A177-3AD203B41FA5}">
                      <a16:colId xmlns:a16="http://schemas.microsoft.com/office/drawing/2014/main" val="2023547441"/>
                    </a:ext>
                  </a:extLst>
                </a:gridCol>
                <a:gridCol w="1777854">
                  <a:extLst>
                    <a:ext uri="{9D8B030D-6E8A-4147-A177-3AD203B41FA5}">
                      <a16:colId xmlns:a16="http://schemas.microsoft.com/office/drawing/2014/main" val="3062914698"/>
                    </a:ext>
                  </a:extLst>
                </a:gridCol>
                <a:gridCol w="1468662">
                  <a:extLst>
                    <a:ext uri="{9D8B030D-6E8A-4147-A177-3AD203B41FA5}">
                      <a16:colId xmlns:a16="http://schemas.microsoft.com/office/drawing/2014/main" val="1766608531"/>
                    </a:ext>
                  </a:extLst>
                </a:gridCol>
                <a:gridCol w="1460933">
                  <a:extLst>
                    <a:ext uri="{9D8B030D-6E8A-4147-A177-3AD203B41FA5}">
                      <a16:colId xmlns:a16="http://schemas.microsoft.com/office/drawing/2014/main" val="1579754850"/>
                    </a:ext>
                  </a:extLst>
                </a:gridCol>
              </a:tblGrid>
              <a:tr h="152400">
                <a:tc rowSpan="2">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Zona </a:t>
                      </a:r>
                      <a:r>
                        <a:rPr lang="ro-RO" sz="1100" u="none" strike="noStrike" noProof="0" dirty="0">
                          <a:effectLst/>
                          <a:latin typeface="Times New Roman" panose="02020603050405020304" pitchFamily="18" charset="0"/>
                          <a:cs typeface="Times New Roman" panose="02020603050405020304" pitchFamily="18" charset="0"/>
                        </a:rPr>
                        <a:t>Geografic</a:t>
                      </a:r>
                      <a:r>
                        <a:rPr lang="ro-RO" sz="1100" u="none" strike="noStrike" dirty="0">
                          <a:effectLst/>
                          <a:latin typeface="Times New Roman" panose="02020603050405020304" pitchFamily="18" charset="0"/>
                          <a:cs typeface="Times New Roman" panose="02020603050405020304" pitchFamily="18" charset="0"/>
                        </a:rPr>
                        <a:t>ă</a:t>
                      </a:r>
                      <a:endParaRPr lang="en-US" sz="11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100" u="none" strike="noStrike">
                          <a:effectLst/>
                          <a:latin typeface="Times New Roman" panose="02020603050405020304" pitchFamily="18" charset="0"/>
                          <a:cs typeface="Times New Roman" panose="02020603050405020304" pitchFamily="18" charset="0"/>
                        </a:rPr>
                        <a:t>Putere (kw)</a:t>
                      </a:r>
                      <a:endParaRPr lang="en-US" sz="11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100" u="none" strike="noStrike" dirty="0" err="1">
                          <a:effectLst/>
                          <a:latin typeface="Times New Roman" panose="02020603050405020304" pitchFamily="18" charset="0"/>
                          <a:cs typeface="Times New Roman" panose="02020603050405020304" pitchFamily="18" charset="0"/>
                        </a:rPr>
                        <a:t>Tariful</a:t>
                      </a:r>
                      <a:r>
                        <a:rPr lang="en-US" sz="1100" u="none" strike="noStrike" dirty="0">
                          <a:effectLst/>
                          <a:latin typeface="Times New Roman" panose="02020603050405020304" pitchFamily="18" charset="0"/>
                          <a:cs typeface="Times New Roman" panose="02020603050405020304" pitchFamily="18" charset="0"/>
                        </a:rPr>
                        <a:t> de </a:t>
                      </a:r>
                      <a:r>
                        <a:rPr lang="en-US" sz="1100" u="none" strike="noStrike" dirty="0" err="1">
                          <a:effectLst/>
                          <a:latin typeface="Times New Roman" panose="02020603050405020304" pitchFamily="18" charset="0"/>
                          <a:cs typeface="Times New Roman" panose="02020603050405020304" pitchFamily="18" charset="0"/>
                        </a:rPr>
                        <a:t>referință</a:t>
                      </a:r>
                      <a:r>
                        <a:rPr lang="en-US" sz="1100" u="none" strike="noStrike" dirty="0">
                          <a:effectLst/>
                          <a:latin typeface="Times New Roman" panose="02020603050405020304" pitchFamily="18" charset="0"/>
                          <a:cs typeface="Times New Roman" panose="02020603050405020304" pitchFamily="18" charset="0"/>
                        </a:rPr>
                        <a:t> anterior</a:t>
                      </a:r>
                      <a:endParaRPr lang="en-US" sz="11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100" u="none" strike="noStrike">
                          <a:effectLst/>
                          <a:latin typeface="Times New Roman" panose="02020603050405020304" pitchFamily="18" charset="0"/>
                          <a:cs typeface="Times New Roman" panose="02020603050405020304" pitchFamily="18" charset="0"/>
                        </a:rPr>
                        <a:t>Tariful de referință</a:t>
                      </a:r>
                      <a:endParaRPr lang="en-US" sz="11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gridSpan="3">
                  <a:txBody>
                    <a:bodyPr/>
                    <a:lstStyle/>
                    <a:p>
                      <a:pPr algn="ctr" fontAlgn="ctr"/>
                      <a:r>
                        <a:rPr lang="en-US" sz="1100" u="none" strike="noStrike">
                          <a:effectLst/>
                          <a:latin typeface="Times New Roman" panose="02020603050405020304" pitchFamily="18" charset="0"/>
                          <a:cs typeface="Times New Roman" panose="02020603050405020304" pitchFamily="18" charset="0"/>
                        </a:rPr>
                        <a:t>Media societăților</a:t>
                      </a:r>
                      <a:endParaRPr lang="en-US" sz="11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2047374"/>
                  </a:ext>
                </a:extLst>
              </a:tr>
              <a:tr h="2762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Tarif nou</a:t>
                      </a:r>
                      <a:endParaRPr lang="en-US" sz="11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Var % vs tarif anterior</a:t>
                      </a:r>
                      <a:endParaRPr lang="en-US" sz="11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pt-BR" sz="1100" u="none" strike="noStrike">
                          <a:effectLst/>
                          <a:latin typeface="Times New Roman" panose="02020603050405020304" pitchFamily="18" charset="0"/>
                          <a:cs typeface="Times New Roman" panose="02020603050405020304" pitchFamily="18" charset="0"/>
                        </a:rPr>
                        <a:t>Tarif mediu trimestrul 1 2024</a:t>
                      </a:r>
                      <a:endParaRPr lang="pt-BR" sz="11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Var % vs tarif nou</a:t>
                      </a:r>
                      <a:endParaRPr lang="en-US" sz="11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Var % vs tarif anterior</a:t>
                      </a:r>
                      <a:endParaRPr lang="en-US" sz="11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8537895"/>
                  </a:ext>
                </a:extLst>
              </a:tr>
              <a:tr h="142875">
                <a:tc rowSpan="8">
                  <a:txBody>
                    <a:bodyPr/>
                    <a:lstStyle/>
                    <a:p>
                      <a:pPr algn="ctr" fontAlgn="ctr"/>
                      <a:r>
                        <a:rPr lang="en-US" sz="1100" u="none" strike="noStrike">
                          <a:effectLst/>
                          <a:latin typeface="Times New Roman" panose="02020603050405020304" pitchFamily="18" charset="0"/>
                          <a:cs typeface="Times New Roman" panose="02020603050405020304" pitchFamily="18" charset="0"/>
                        </a:rPr>
                        <a:t>Bucuresti-Ilfov</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&lt;=50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1.779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1.524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4107521"/>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51-75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2.008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1.637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39196741"/>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76-100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1.785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1.531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70163682"/>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101-125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1.786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1.619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22505294"/>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126-150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1.848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1.733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47299485"/>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151-200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2.513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1.938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-23%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21468450"/>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201-300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2.299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2.104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36525879"/>
                  </a:ext>
                </a:extLst>
              </a:tr>
              <a:tr h="152400">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&gt;300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2.222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2.180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93807537"/>
                  </a:ext>
                </a:extLst>
              </a:tr>
              <a:tr h="142875">
                <a:tc rowSpan="8">
                  <a:txBody>
                    <a:bodyPr/>
                    <a:lstStyle/>
                    <a:p>
                      <a:pPr algn="ctr" fontAlgn="ctr"/>
                      <a:r>
                        <a:rPr lang="en-US" sz="1100" u="none" strike="noStrike">
                          <a:effectLst/>
                          <a:latin typeface="Times New Roman" panose="02020603050405020304" pitchFamily="18" charset="0"/>
                          <a:cs typeface="Times New Roman" panose="02020603050405020304" pitchFamily="18" charset="0"/>
                        </a:rPr>
                        <a:t>Restul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&lt;=50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1.194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1.421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60989347"/>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51-75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1.360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1.506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730741763"/>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76-100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1.310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1.437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20051564"/>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101-125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1.215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1.489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23%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98183191"/>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126-150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1.243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1.550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25%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301224226"/>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151-200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1.525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1.726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30630396"/>
                  </a:ext>
                </a:extLst>
              </a:tr>
              <a:tr h="142875">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201-300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1.576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1.789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81464907"/>
                  </a:ext>
                </a:extLst>
              </a:tr>
              <a:tr h="152400">
                <a:tc v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&gt;300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                    1.469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n/a </a:t>
                      </a:r>
                      <a:endParaRPr lang="en-US" sz="11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                                       1.761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20%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 n/a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22471959"/>
                  </a:ext>
                </a:extLst>
              </a:tr>
            </a:tbl>
          </a:graphicData>
        </a:graphic>
      </p:graphicFrame>
    </p:spTree>
    <p:extLst>
      <p:ext uri="{BB962C8B-B14F-4D97-AF65-F5344CB8AC3E}">
        <p14:creationId xmlns:p14="http://schemas.microsoft.com/office/powerpoint/2010/main" val="2461451377"/>
      </p:ext>
    </p:extLst>
  </p:cSld>
  <p:clrMapOvr>
    <a:masterClrMapping/>
  </p:clrMapOvr>
  <p:transition spd="med">
    <p:pull/>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3366</Words>
  <Application>Microsoft Office PowerPoint</Application>
  <PresentationFormat>Widescreen</PresentationFormat>
  <Paragraphs>1062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vt:lpstr>
      <vt:lpstr>Calibri Light</vt:lpstr>
      <vt:lpstr>Times New Roman</vt:lpstr>
      <vt:lpstr>Office Theme</vt:lpstr>
      <vt:lpstr>Tarife de referință pentru asigurarea obligatorie de răspundere civilă auto pentru prejudicii produse terților prin accidente de vehicule și de tramvaie – iulie, 2024</vt:lpstr>
      <vt:lpstr>Segmentare</vt:lpstr>
      <vt:lpstr>Criterii de risc – modificări semnificative față de tarifele anterioare</vt:lpstr>
      <vt:lpstr>Formula de calcul</vt:lpstr>
      <vt:lpstr>Vehicule destinate transportului de călători, SUV-uri și autovehicule mixte cu o masă autorizată maximă de sub 3,5 tone și maxim 9 locuri - persoane fizice - Bucuresti-Ilfov</vt:lpstr>
      <vt:lpstr>Vehicule destinate transportului de călători, SUV-uri și autovehicule mixte cu o masă autorizată maximă de sub 3,5 tone și maxim 9 locuri - persoane fizice - restul judetelor</vt:lpstr>
      <vt:lpstr>Autovehicule pentru transportul bunurilor - persoane fizice</vt:lpstr>
      <vt:lpstr>Motociclete, mopede, motociclete electrice hibride și ATV-uri, cu sau fără ataș - persoane fizice</vt:lpstr>
      <vt:lpstr>Vehicule destinate transportului de călători, SUV-uri și autovehicule mixte cu o masă autorizată maximă de sub 3,5 tone și maxim 9 locuri - persoane juridice</vt:lpstr>
      <vt:lpstr>Autovehicule pentru transportul bunurilor - persoane juridice</vt:lpstr>
      <vt:lpstr>Motociclete, mopede, motociclete electrice hibride și ATV-uri, cu sau fără ataș - persoane juridice</vt:lpstr>
      <vt:lpstr>Utilizare</vt:lpstr>
      <vt:lpstr>Întrebări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Relaţia cu   mass-media</dc:title>
  <dc:creator>RUGINA Adina Ioana</dc:creator>
  <cp:lastModifiedBy>UDROIU Silviu</cp:lastModifiedBy>
  <cp:revision>72</cp:revision>
  <dcterms:created xsi:type="dcterms:W3CDTF">2018-10-05T06:53:43Z</dcterms:created>
  <dcterms:modified xsi:type="dcterms:W3CDTF">2024-07-22T15:07:30Z</dcterms:modified>
</cp:coreProperties>
</file>